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0" r:id="rId4"/>
    <p:sldId id="281" r:id="rId5"/>
    <p:sldId id="282" r:id="rId6"/>
    <p:sldId id="290" r:id="rId7"/>
    <p:sldId id="283" r:id="rId8"/>
    <p:sldId id="284" r:id="rId9"/>
    <p:sldId id="285" r:id="rId10"/>
    <p:sldId id="323" r:id="rId11"/>
    <p:sldId id="286" r:id="rId12"/>
    <p:sldId id="287" r:id="rId13"/>
    <p:sldId id="324" r:id="rId14"/>
    <p:sldId id="288" r:id="rId15"/>
    <p:sldId id="289"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25" r:id="rId43"/>
    <p:sldId id="317" r:id="rId44"/>
    <p:sldId id="318" r:id="rId45"/>
    <p:sldId id="326" r:id="rId46"/>
    <p:sldId id="319" r:id="rId47"/>
    <p:sldId id="320" r:id="rId48"/>
    <p:sldId id="321" r:id="rId49"/>
    <p:sldId id="322"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CC00FF"/>
    <a:srgbClr val="D60093"/>
    <a:srgbClr val="6600FF"/>
    <a:srgbClr val="003300"/>
    <a:srgbClr val="E4F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2" d="100"/>
          <a:sy n="7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23977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9616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4207241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60402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97392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56526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11035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403738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4858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8635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4D7E3B-701A-4BDA-9B93-98B09397444E}" type="datetimeFigureOut">
              <a:rPr lang="en-US" smtClean="0"/>
              <a:t>12/19/2021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36013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D7E3B-701A-4BDA-9B93-98B09397444E}" type="datetimeFigureOut">
              <a:rPr lang="en-US" smtClean="0"/>
              <a:t>12/19/2021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9A636-C7D9-4CCB-8A24-E102978DD9C5}" type="slidenum">
              <a:rPr lang="en-US" smtClean="0"/>
              <a:t>‹#›</a:t>
            </a:fld>
            <a:endParaRPr lang="en-US" dirty="0"/>
          </a:p>
        </p:txBody>
      </p:sp>
    </p:spTree>
    <p:extLst>
      <p:ext uri="{BB962C8B-B14F-4D97-AF65-F5344CB8AC3E}">
        <p14:creationId xmlns:p14="http://schemas.microsoft.com/office/powerpoint/2010/main" val="2842892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1F2FB6-9EB0-4C67-8F89-38C73146CD6E}"/>
              </a:ext>
            </a:extLst>
          </p:cNvPr>
          <p:cNvSpPr txBox="1"/>
          <p:nvPr/>
        </p:nvSpPr>
        <p:spPr>
          <a:xfrm>
            <a:off x="0" y="0"/>
            <a:ext cx="12192000" cy="6663363"/>
          </a:xfrm>
          <a:prstGeom prst="rect">
            <a:avLst/>
          </a:prstGeom>
          <a:noFill/>
        </p:spPr>
        <p:txBody>
          <a:bodyPr wrap="square" rtlCol="0">
            <a:spAutoFit/>
          </a:bodyPr>
          <a:lstStyle/>
          <a:p>
            <a:pPr algn="ctr"/>
            <a:r>
              <a:rPr lang="en-US" sz="9600" dirty="0">
                <a:latin typeface="Times New Roman" panose="02020603050405020304" pitchFamily="18" charset="0"/>
                <a:cs typeface="Times New Roman" panose="02020603050405020304" pitchFamily="18" charset="0"/>
              </a:rPr>
              <a:t>Self guided tour of </a:t>
            </a:r>
          </a:p>
          <a:p>
            <a:pPr algn="ctr"/>
            <a:br>
              <a:rPr lang="en-US" sz="900" dirty="0">
                <a:solidFill>
                  <a:srgbClr val="FF0000"/>
                </a:solidFill>
                <a:latin typeface="Times New Roman" panose="02020603050405020304" pitchFamily="18" charset="0"/>
                <a:cs typeface="Times New Roman" panose="02020603050405020304" pitchFamily="18" charset="0"/>
              </a:rPr>
            </a:br>
            <a:br>
              <a:rPr lang="en-US" sz="900" dirty="0">
                <a:solidFill>
                  <a:srgbClr val="FF0000"/>
                </a:solidFill>
                <a:latin typeface="Times New Roman" panose="02020603050405020304" pitchFamily="18" charset="0"/>
                <a:cs typeface="Times New Roman" panose="02020603050405020304" pitchFamily="18" charset="0"/>
              </a:rPr>
            </a:br>
            <a:br>
              <a:rPr lang="en-US" sz="900" dirty="0">
                <a:solidFill>
                  <a:srgbClr val="FF0000"/>
                </a:solidFill>
                <a:latin typeface="Times New Roman" panose="02020603050405020304" pitchFamily="18" charset="0"/>
                <a:cs typeface="Times New Roman" panose="02020603050405020304" pitchFamily="18" charset="0"/>
              </a:rPr>
            </a:br>
            <a:r>
              <a:rPr lang="en-US" sz="9600" dirty="0">
                <a:solidFill>
                  <a:srgbClr val="FF0000"/>
                </a:solidFill>
                <a:latin typeface="Times New Roman" panose="02020603050405020304" pitchFamily="18" charset="0"/>
                <a:cs typeface="Times New Roman" panose="02020603050405020304" pitchFamily="18" charset="0"/>
              </a:rPr>
              <a:t>Heating Curves</a:t>
            </a:r>
          </a:p>
          <a:p>
            <a:pPr algn="ctr"/>
            <a:r>
              <a:rPr lang="en-US" sz="7200" dirty="0">
                <a:latin typeface="Times New Roman" panose="02020603050405020304" pitchFamily="18" charset="0"/>
                <a:cs typeface="Times New Roman" panose="02020603050405020304" pitchFamily="18" charset="0"/>
              </a:rPr>
              <a:t>and</a:t>
            </a:r>
            <a:br>
              <a:rPr lang="en-US" sz="9600" dirty="0">
                <a:solidFill>
                  <a:srgbClr val="FF0000"/>
                </a:solidFill>
                <a:latin typeface="Times New Roman" panose="02020603050405020304" pitchFamily="18" charset="0"/>
                <a:cs typeface="Times New Roman" panose="02020603050405020304" pitchFamily="18" charset="0"/>
              </a:rPr>
            </a:br>
            <a:r>
              <a:rPr lang="en-US" sz="9600" dirty="0">
                <a:solidFill>
                  <a:srgbClr val="0000FF"/>
                </a:solidFill>
                <a:latin typeface="Times New Roman" panose="02020603050405020304" pitchFamily="18" charset="0"/>
                <a:cs typeface="Times New Roman" panose="02020603050405020304" pitchFamily="18" charset="0"/>
              </a:rPr>
              <a:t>Cooling Curves</a:t>
            </a:r>
            <a:r>
              <a:rPr lang="en-US" sz="9600" dirty="0">
                <a:solidFill>
                  <a:srgbClr val="FF0000"/>
                </a:solidFill>
                <a:latin typeface="Times New Roman" panose="02020603050405020304" pitchFamily="18" charset="0"/>
                <a:cs typeface="Times New Roman" panose="02020603050405020304" pitchFamily="18" charset="0"/>
              </a:rPr>
              <a:t>  </a:t>
            </a:r>
            <a:endParaRPr lang="en-US" sz="7200" dirty="0">
              <a:solidFill>
                <a:srgbClr val="FF0000"/>
              </a:solidFill>
              <a:latin typeface="Times New Roman" panose="02020603050405020304" pitchFamily="18" charset="0"/>
              <a:cs typeface="Times New Roman" panose="02020603050405020304" pitchFamily="18" charset="0"/>
            </a:endParaRPr>
          </a:p>
          <a:p>
            <a:pPr algn="ct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3144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444FFB25-873D-4562-B0F0-D588E6291FE9}"/>
              </a:ext>
            </a:extLst>
          </p:cNvPr>
          <p:cNvSpPr txBox="1"/>
          <p:nvPr/>
        </p:nvSpPr>
        <p:spPr>
          <a:xfrm>
            <a:off x="6811618" y="418641"/>
            <a:ext cx="5380382" cy="3046988"/>
          </a:xfrm>
          <a:prstGeom prst="rect">
            <a:avLst/>
          </a:prstGeom>
          <a:solidFill>
            <a:schemeClr val="accent4">
              <a:lumMod val="40000"/>
              <a:lumOff val="60000"/>
            </a:schemeClr>
          </a:solidFill>
        </p:spPr>
        <p:txBody>
          <a:bodyPr wrap="square" rtlCol="0">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BC is THE melting point.  There is only one special temperature for ice to melt,</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it’s 273 Kelvin = 0</a:t>
            </a:r>
            <a:r>
              <a:rPr lang="en-US" sz="2400" dirty="0">
                <a:solidFill>
                  <a:schemeClr val="tx1">
                    <a:lumMod val="95000"/>
                    <a:lumOff val="5000"/>
                  </a:schemeClr>
                </a:solidFill>
                <a:latin typeface="Times New Roman" panose="02020603050405020304" pitchFamily="18" charset="0"/>
                <a:ea typeface="Verdana" panose="020B0604030504040204" pitchFamily="34" charset="0"/>
                <a:cs typeface="Times New Roman" panose="02020603050405020304" pitchFamily="18" charset="0"/>
              </a:rPr>
              <a: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Centigrade.  </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This is one temperature that you already know.  This temperature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never VARIES, it’s one of the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important CONSTANTS for water. </a:t>
            </a:r>
          </a:p>
        </p:txBody>
      </p: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t>B</a:t>
            </a:r>
          </a:p>
        </p:txBody>
      </p:sp>
      <p:sp>
        <p:nvSpPr>
          <p:cNvPr id="21" name="Oval 20">
            <a:extLst>
              <a:ext uri="{FF2B5EF4-FFF2-40B4-BE49-F238E27FC236}">
                <a16:creationId xmlns:a16="http://schemas.microsoft.com/office/drawing/2014/main" id="{F9803627-002A-48F3-BC39-4F6A4A00FB5B}"/>
              </a:ext>
            </a:extLst>
          </p:cNvPr>
          <p:cNvSpPr/>
          <p:nvPr/>
        </p:nvSpPr>
        <p:spPr>
          <a:xfrm>
            <a:off x="10666163" y="5976497"/>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rgbClr val="0000FF"/>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rgbClr val="0000FF"/>
                </a:solidFill>
              </a:rPr>
              <a:t>C</a:t>
            </a:r>
          </a:p>
        </p:txBody>
      </p:sp>
    </p:spTree>
    <p:extLst>
      <p:ext uri="{BB962C8B-B14F-4D97-AF65-F5344CB8AC3E}">
        <p14:creationId xmlns:p14="http://schemas.microsoft.com/office/powerpoint/2010/main" val="3848332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444FFB25-873D-4562-B0F0-D588E6291FE9}"/>
                  </a:ext>
                </a:extLst>
              </p:cNvPr>
              <p:cNvSpPr txBox="1"/>
              <p:nvPr/>
            </p:nvSpPr>
            <p:spPr>
              <a:xfrm>
                <a:off x="8416886" y="418641"/>
                <a:ext cx="3775113" cy="4401205"/>
              </a:xfrm>
              <a:prstGeom prst="rect">
                <a:avLst/>
              </a:prstGeom>
              <a:noFill/>
            </p:spPr>
            <p:txBody>
              <a:bodyPr wrap="square" rtlCol="0">
                <a:spAutoFit/>
              </a:bodyPr>
              <a:lstStyle/>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At point B the H</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0 is all solid.  </a:t>
                </a: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At point C it’s all liquid.</a:t>
                </a: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Between B and C, the phase changes from S </a:t>
                </a:r>
                <a14:m>
                  <m:oMath xmlns:m="http://schemas.openxmlformats.org/officeDocument/2006/math">
                    <m:r>
                      <a:rPr lang="en-US" sz="2000" i="0" smtClean="0">
                        <a:solidFill>
                          <a:schemeClr val="tx1">
                            <a:lumMod val="95000"/>
                            <a:lumOff val="5000"/>
                          </a:schemeClr>
                        </a:solidFill>
                        <a:latin typeface="Cambria Math" panose="02040503050406030204" pitchFamily="18" charset="0"/>
                      </a:rPr>
                      <m:t>→</m:t>
                    </m:r>
                    <m:r>
                      <m:rPr>
                        <m:sty m:val="p"/>
                      </m:rPr>
                      <a:rPr lang="en-US" sz="2000" b="0" i="0" smtClean="0">
                        <a:solidFill>
                          <a:schemeClr val="tx1">
                            <a:lumMod val="95000"/>
                            <a:lumOff val="5000"/>
                          </a:schemeClr>
                        </a:solidFill>
                        <a:latin typeface="Cambria Math" panose="02040503050406030204" pitchFamily="18" charset="0"/>
                      </a:rPr>
                      <m:t>L</m:t>
                    </m:r>
                  </m:oMath>
                </a14:m>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n-US" sz="2000" dirty="0">
                  <a:solidFill>
                    <a:srgbClr val="0000FF"/>
                  </a:solidFill>
                  <a:latin typeface="Times New Roman" panose="02020603050405020304" pitchFamily="18" charset="0"/>
                  <a:cs typeface="Times New Roman" panose="02020603050405020304" pitchFamily="18" charset="0"/>
                </a:endParaRPr>
              </a:p>
              <a:p>
                <a:r>
                  <a:rPr lang="en-US" sz="2000" dirty="0">
                    <a:solidFill>
                      <a:srgbClr val="FF0000"/>
                    </a:solidFill>
                    <a:latin typeface="Times New Roman" panose="02020603050405020304" pitchFamily="18" charset="0"/>
                    <a:cs typeface="Times New Roman" panose="02020603050405020304" pitchFamily="18" charset="0"/>
                  </a:rPr>
                  <a:t>Once all the H2O is liquid, extra heat energy added will increase the temperature, all the way to the “other” important temperature for water, 373 Kelvin.  </a:t>
                </a:r>
              </a:p>
              <a:p>
                <a:br>
                  <a:rPr lang="en-US" sz="2000" dirty="0">
                    <a:solidFill>
                      <a:srgbClr val="FF000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Draw CD now.  </a:t>
                </a:r>
              </a:p>
            </p:txBody>
          </p:sp>
        </mc:Choice>
        <mc:Fallback xmlns="">
          <p:sp>
            <p:nvSpPr>
              <p:cNvPr id="13" name="TextBox 12">
                <a:extLst>
                  <a:ext uri="{FF2B5EF4-FFF2-40B4-BE49-F238E27FC236}">
                    <a16:creationId xmlns:a16="http://schemas.microsoft.com/office/drawing/2014/main" id="{444FFB25-873D-4562-B0F0-D588E6291FE9}"/>
                  </a:ext>
                </a:extLst>
              </p:cNvPr>
              <p:cNvSpPr txBox="1">
                <a:spLocks noRot="1" noChangeAspect="1" noMove="1" noResize="1" noEditPoints="1" noAdjustHandles="1" noChangeArrowheads="1" noChangeShapeType="1" noTextEdit="1"/>
              </p:cNvSpPr>
              <p:nvPr/>
            </p:nvSpPr>
            <p:spPr>
              <a:xfrm>
                <a:off x="8416886" y="418641"/>
                <a:ext cx="3775113" cy="4401205"/>
              </a:xfrm>
              <a:prstGeom prst="rect">
                <a:avLst/>
              </a:prstGeom>
              <a:blipFill>
                <a:blip r:embed="rId2"/>
                <a:stretch>
                  <a:fillRect l="-1777" t="-831" r="-2585" b="-1524"/>
                </a:stretch>
              </a:blipFill>
            </p:spPr>
            <p:txBody>
              <a:bodyPr/>
              <a:lstStyle/>
              <a:p>
                <a:r>
                  <a:rPr lang="en-US">
                    <a:noFill/>
                  </a:rPr>
                  <a:t> </a:t>
                </a:r>
              </a:p>
            </p:txBody>
          </p:sp>
        </mc:Fallback>
      </mc:AlternateContent>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sp>
        <p:nvSpPr>
          <p:cNvPr id="21" name="Oval 20">
            <a:extLst>
              <a:ext uri="{FF2B5EF4-FFF2-40B4-BE49-F238E27FC236}">
                <a16:creationId xmlns:a16="http://schemas.microsoft.com/office/drawing/2014/main" id="{F9803627-002A-48F3-BC39-4F6A4A00FB5B}"/>
              </a:ext>
            </a:extLst>
          </p:cNvPr>
          <p:cNvSpPr/>
          <p:nvPr/>
        </p:nvSpPr>
        <p:spPr>
          <a:xfrm>
            <a:off x="10666163" y="5976497"/>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solidFill>
                  <a:srgbClr val="FF0000"/>
                </a:solidFill>
              </a:rPr>
              <a:t>D</a:t>
            </a:r>
          </a:p>
        </p:txBody>
      </p:sp>
    </p:spTree>
    <p:extLst>
      <p:ext uri="{BB962C8B-B14F-4D97-AF65-F5344CB8AC3E}">
        <p14:creationId xmlns:p14="http://schemas.microsoft.com/office/powerpoint/2010/main" val="138870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444FFB25-873D-4562-B0F0-D588E6291FE9}"/>
              </a:ext>
            </a:extLst>
          </p:cNvPr>
          <p:cNvSpPr txBox="1"/>
          <p:nvPr/>
        </p:nvSpPr>
        <p:spPr>
          <a:xfrm>
            <a:off x="8416886" y="418641"/>
            <a:ext cx="3775113" cy="3785652"/>
          </a:xfrm>
          <a:prstGeom prst="rect">
            <a:avLst/>
          </a:prstGeom>
          <a:noFill/>
        </p:spPr>
        <p:txBody>
          <a:bodyPr wrap="square" rtlCol="0">
            <a:spAutoFit/>
          </a:bodyPr>
          <a:lstStyle/>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At D the water is as hot as it can get, while staying liquid.  At this point, the temperature stays steady as the liquid changes phase to gas.</a:t>
            </a: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This takes MORE energy than to melt, so DE will be LONGER in length that BC.  </a:t>
            </a: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dirty="0">
                <a:solidFill>
                  <a:srgbClr val="FF0000"/>
                </a:solidFill>
                <a:latin typeface="Times New Roman" panose="02020603050405020304" pitchFamily="18" charset="0"/>
                <a:cs typeface="Times New Roman" panose="02020603050405020304" pitchFamily="18" charset="0"/>
              </a:rPr>
              <a:t>Draw DE now.    </a:t>
            </a:r>
          </a:p>
        </p:txBody>
      </p: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sp>
        <p:nvSpPr>
          <p:cNvPr id="21" name="Oval 20">
            <a:extLst>
              <a:ext uri="{FF2B5EF4-FFF2-40B4-BE49-F238E27FC236}">
                <a16:creationId xmlns:a16="http://schemas.microsoft.com/office/drawing/2014/main" id="{F9803627-002A-48F3-BC39-4F6A4A00FB5B}"/>
              </a:ext>
            </a:extLst>
          </p:cNvPr>
          <p:cNvSpPr/>
          <p:nvPr/>
        </p:nvSpPr>
        <p:spPr>
          <a:xfrm>
            <a:off x="10666163" y="5976497"/>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p:spPr>
        <p:txBody>
          <a:bodyPr wrap="square" rtlCol="0">
            <a:spAutoFit/>
          </a:bodyPr>
          <a:lstStyle/>
          <a:p>
            <a:pPr algn="ctr"/>
            <a:r>
              <a:rPr lang="en-US" dirty="0">
                <a:solidFill>
                  <a:srgbClr val="FF0000"/>
                </a:solidFill>
              </a:rPr>
              <a:t>E</a:t>
            </a:r>
          </a:p>
        </p:txBody>
      </p:sp>
    </p:spTree>
    <p:extLst>
      <p:ext uri="{BB962C8B-B14F-4D97-AF65-F5344CB8AC3E}">
        <p14:creationId xmlns:p14="http://schemas.microsoft.com/office/powerpoint/2010/main" val="4146025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sp>
        <p:nvSpPr>
          <p:cNvPr id="21" name="Oval 20">
            <a:extLst>
              <a:ext uri="{FF2B5EF4-FFF2-40B4-BE49-F238E27FC236}">
                <a16:creationId xmlns:a16="http://schemas.microsoft.com/office/drawing/2014/main" id="{F9803627-002A-48F3-BC39-4F6A4A00FB5B}"/>
              </a:ext>
            </a:extLst>
          </p:cNvPr>
          <p:cNvSpPr/>
          <p:nvPr/>
        </p:nvSpPr>
        <p:spPr>
          <a:xfrm>
            <a:off x="10666163" y="5976497"/>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p:spPr>
        <p:txBody>
          <a:bodyPr wrap="square" rtlCol="0">
            <a:spAutoFit/>
          </a:bodyPr>
          <a:lstStyle/>
          <a:p>
            <a:pPr algn="ctr"/>
            <a:r>
              <a:rPr lang="en-US" dirty="0">
                <a:solidFill>
                  <a:srgbClr val="FF0000"/>
                </a:solidFill>
              </a:rPr>
              <a:t>E</a:t>
            </a:r>
          </a:p>
        </p:txBody>
      </p:sp>
      <p:sp>
        <p:nvSpPr>
          <p:cNvPr id="34" name="TextBox 33">
            <a:extLst>
              <a:ext uri="{FF2B5EF4-FFF2-40B4-BE49-F238E27FC236}">
                <a16:creationId xmlns:a16="http://schemas.microsoft.com/office/drawing/2014/main" id="{D542ACCE-56B9-463F-8346-C00D8C2B3C9D}"/>
              </a:ext>
            </a:extLst>
          </p:cNvPr>
          <p:cNvSpPr txBox="1"/>
          <p:nvPr/>
        </p:nvSpPr>
        <p:spPr>
          <a:xfrm>
            <a:off x="6472411" y="230624"/>
            <a:ext cx="5380382" cy="1200329"/>
          </a:xfrm>
          <a:prstGeom prst="rect">
            <a:avLst/>
          </a:prstGeom>
          <a:solidFill>
            <a:schemeClr val="accent4">
              <a:lumMod val="40000"/>
              <a:lumOff val="60000"/>
            </a:schemeClr>
          </a:solidFill>
        </p:spPr>
        <p:txBody>
          <a:bodyPr wrap="square" rtlCol="0">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DE is THE boiling point.  There is only one temperature for water to boil,</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it’s 373 Kelvin = 100</a:t>
            </a:r>
            <a:r>
              <a:rPr lang="en-US" sz="2400" dirty="0">
                <a:solidFill>
                  <a:schemeClr val="tx1">
                    <a:lumMod val="95000"/>
                    <a:lumOff val="5000"/>
                  </a:schemeClr>
                </a:solidFill>
                <a:latin typeface="Times New Roman" panose="02020603050405020304" pitchFamily="18" charset="0"/>
                <a:ea typeface="Verdana" panose="020B0604030504040204" pitchFamily="34" charset="0"/>
                <a:cs typeface="Times New Roman" panose="02020603050405020304" pitchFamily="18" charset="0"/>
              </a:rPr>
              <a: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Centigrade.  </a:t>
            </a:r>
          </a:p>
        </p:txBody>
      </p:sp>
      <p:sp>
        <p:nvSpPr>
          <p:cNvPr id="35" name="TextBox 34">
            <a:extLst>
              <a:ext uri="{FF2B5EF4-FFF2-40B4-BE49-F238E27FC236}">
                <a16:creationId xmlns:a16="http://schemas.microsoft.com/office/drawing/2014/main" id="{4788C86D-5DA3-4CC5-9F35-26FD74469D41}"/>
              </a:ext>
            </a:extLst>
          </p:cNvPr>
          <p:cNvSpPr txBox="1"/>
          <p:nvPr/>
        </p:nvSpPr>
        <p:spPr>
          <a:xfrm>
            <a:off x="6472411" y="2637039"/>
            <a:ext cx="5380382" cy="1569660"/>
          </a:xfrm>
          <a:prstGeom prst="rect">
            <a:avLst/>
          </a:prstGeom>
          <a:solidFill>
            <a:schemeClr val="accent4">
              <a:lumMod val="40000"/>
              <a:lumOff val="60000"/>
            </a:schemeClr>
          </a:solidFill>
        </p:spPr>
        <p:txBody>
          <a:bodyPr wrap="square" rtlCol="0">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This is THE special temperature that you already know.  This temperature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never VARIES, it’s one of the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important CONSTANTS for water. </a:t>
            </a:r>
          </a:p>
        </p:txBody>
      </p:sp>
    </p:spTree>
    <p:extLst>
      <p:ext uri="{BB962C8B-B14F-4D97-AF65-F5344CB8AC3E}">
        <p14:creationId xmlns:p14="http://schemas.microsoft.com/office/powerpoint/2010/main" val="3233719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444FFB25-873D-4562-B0F0-D588E6291FE9}"/>
              </a:ext>
            </a:extLst>
          </p:cNvPr>
          <p:cNvSpPr txBox="1"/>
          <p:nvPr/>
        </p:nvSpPr>
        <p:spPr>
          <a:xfrm>
            <a:off x="8398525" y="2531086"/>
            <a:ext cx="3775113" cy="2862322"/>
          </a:xfrm>
          <a:prstGeom prst="rect">
            <a:avLst/>
          </a:prstGeom>
          <a:noFill/>
        </p:spPr>
        <p:txBody>
          <a:bodyPr wrap="square" rtlCol="0">
            <a:spAutoFit/>
          </a:bodyPr>
          <a:lstStyle/>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Once the H</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O is ALL GAS at point E, then added heat energy will increase the temperature. </a:t>
            </a: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Extra heat makes the H</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O as </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hot as you can make it.</a:t>
            </a:r>
          </a:p>
          <a:p>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Draw in EF with an arrowhead on the line.  </a:t>
            </a:r>
          </a:p>
        </p:txBody>
      </p: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sp>
        <p:nvSpPr>
          <p:cNvPr id="21" name="Oval 20">
            <a:extLst>
              <a:ext uri="{FF2B5EF4-FFF2-40B4-BE49-F238E27FC236}">
                <a16:creationId xmlns:a16="http://schemas.microsoft.com/office/drawing/2014/main" id="{F9803627-002A-48F3-BC39-4F6A4A00FB5B}"/>
              </a:ext>
            </a:extLst>
          </p:cNvPr>
          <p:cNvSpPr/>
          <p:nvPr/>
        </p:nvSpPr>
        <p:spPr>
          <a:xfrm>
            <a:off x="10666163" y="5976497"/>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solidFill>
                  <a:srgbClr val="FF0000"/>
                </a:solidFill>
              </a:rPr>
              <a:t>F</a:t>
            </a:r>
          </a:p>
        </p:txBody>
      </p:sp>
    </p:spTree>
    <p:extLst>
      <p:ext uri="{BB962C8B-B14F-4D97-AF65-F5344CB8AC3E}">
        <p14:creationId xmlns:p14="http://schemas.microsoft.com/office/powerpoint/2010/main" val="22324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sp>
        <p:nvSpPr>
          <p:cNvPr id="19" name="TextBox 18">
            <a:extLst>
              <a:ext uri="{FF2B5EF4-FFF2-40B4-BE49-F238E27FC236}">
                <a16:creationId xmlns:a16="http://schemas.microsoft.com/office/drawing/2014/main" id="{EF48E4B4-0138-4765-9F55-6715A8483EFF}"/>
              </a:ext>
            </a:extLst>
          </p:cNvPr>
          <p:cNvSpPr txBox="1"/>
          <p:nvPr/>
        </p:nvSpPr>
        <p:spPr>
          <a:xfrm>
            <a:off x="6047459" y="340715"/>
            <a:ext cx="5508432" cy="923330"/>
          </a:xfrm>
          <a:prstGeom prst="rect">
            <a:avLst/>
          </a:prstGeom>
          <a:noFill/>
        </p:spPr>
        <p:txBody>
          <a:bodyPr wrap="square" rtlCol="0">
            <a:spAutoFit/>
          </a:bodyPr>
          <a:lstStyle/>
          <a:p>
            <a:r>
              <a:rPr lang="en-US" dirty="0">
                <a:solidFill>
                  <a:srgbClr val="FF0000"/>
                </a:solidFill>
              </a:rPr>
              <a:t>We will start with the boxes in the next slide.   </a:t>
            </a:r>
          </a:p>
          <a:p>
            <a:endParaRPr lang="en-US" dirty="0">
              <a:solidFill>
                <a:srgbClr val="FF0000"/>
              </a:solidFill>
            </a:endParaRPr>
          </a:p>
          <a:p>
            <a:r>
              <a:rPr lang="en-US" dirty="0">
                <a:solidFill>
                  <a:srgbClr val="FF0000"/>
                </a:solidFill>
              </a:rPr>
              <a:t>The “heating curve” graph is done now.   </a:t>
            </a:r>
          </a:p>
        </p:txBody>
      </p:sp>
      <p:graphicFrame>
        <p:nvGraphicFramePr>
          <p:cNvPr id="37" name="Table 18">
            <a:extLst>
              <a:ext uri="{FF2B5EF4-FFF2-40B4-BE49-F238E27FC236}">
                <a16:creationId xmlns:a16="http://schemas.microsoft.com/office/drawing/2014/main" id="{5FFA85DC-289C-49FE-BBD9-C03F1297D97E}"/>
              </a:ext>
            </a:extLst>
          </p:cNvPr>
          <p:cNvGraphicFramePr>
            <a:graphicFrameLocks noGrp="1"/>
          </p:cNvGraphicFramePr>
          <p:nvPr>
            <p:extLst>
              <p:ext uri="{D42A27DB-BD31-4B8C-83A1-F6EECF244321}">
                <p14:modId xmlns:p14="http://schemas.microsoft.com/office/powerpoint/2010/main" val="2225845240"/>
              </p:ext>
            </p:extLst>
          </p:nvPr>
        </p:nvGraphicFramePr>
        <p:xfrm>
          <a:off x="6472409" y="2855435"/>
          <a:ext cx="5172420"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871434">
                  <a:extLst>
                    <a:ext uri="{9D8B030D-6E8A-4147-A177-3AD203B41FA5}">
                      <a16:colId xmlns:a16="http://schemas.microsoft.com/office/drawing/2014/main" val="2442334457"/>
                    </a:ext>
                  </a:extLst>
                </a:gridCol>
                <a:gridCol w="1034484">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1"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1"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1"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1"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Tree>
    <p:extLst>
      <p:ext uri="{BB962C8B-B14F-4D97-AF65-F5344CB8AC3E}">
        <p14:creationId xmlns:p14="http://schemas.microsoft.com/office/powerpoint/2010/main" val="3154206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sp>
        <p:nvSpPr>
          <p:cNvPr id="19" name="TextBox 18">
            <a:extLst>
              <a:ext uri="{FF2B5EF4-FFF2-40B4-BE49-F238E27FC236}">
                <a16:creationId xmlns:a16="http://schemas.microsoft.com/office/drawing/2014/main" id="{EF48E4B4-0138-4765-9F55-6715A8483EFF}"/>
              </a:ext>
            </a:extLst>
          </p:cNvPr>
          <p:cNvSpPr txBox="1"/>
          <p:nvPr/>
        </p:nvSpPr>
        <p:spPr>
          <a:xfrm>
            <a:off x="6047459" y="340715"/>
            <a:ext cx="5508432" cy="2031325"/>
          </a:xfrm>
          <a:prstGeom prst="rect">
            <a:avLst/>
          </a:prstGeom>
          <a:noFill/>
        </p:spPr>
        <p:txBody>
          <a:bodyPr wrap="square" rtlCol="0">
            <a:spAutoFit/>
          </a:bodyPr>
          <a:lstStyle/>
          <a:p>
            <a:r>
              <a:rPr lang="en-US" dirty="0">
                <a:solidFill>
                  <a:srgbClr val="FF0000"/>
                </a:solidFill>
              </a:rPr>
              <a:t>Phases:  from A to B, the H</a:t>
            </a:r>
            <a:r>
              <a:rPr lang="en-US" baseline="-25000" dirty="0">
                <a:solidFill>
                  <a:srgbClr val="FF0000"/>
                </a:solidFill>
              </a:rPr>
              <a:t>2</a:t>
            </a:r>
            <a:r>
              <a:rPr lang="en-US" dirty="0">
                <a:solidFill>
                  <a:srgbClr val="FF0000"/>
                </a:solidFill>
              </a:rPr>
              <a:t>O is solid and stays solid, </a:t>
            </a:r>
            <a:br>
              <a:rPr lang="en-US" dirty="0">
                <a:solidFill>
                  <a:srgbClr val="FF0000"/>
                </a:solidFill>
              </a:rPr>
            </a:br>
            <a:r>
              <a:rPr lang="en-US" dirty="0">
                <a:solidFill>
                  <a:srgbClr val="FF0000"/>
                </a:solidFill>
              </a:rPr>
              <a:t>the phase is SOLID.  </a:t>
            </a:r>
          </a:p>
          <a:p>
            <a:endParaRPr lang="en-US" dirty="0">
              <a:solidFill>
                <a:srgbClr val="FF0000"/>
              </a:solidFill>
            </a:endParaRPr>
          </a:p>
          <a:p>
            <a:r>
              <a:rPr lang="en-US" dirty="0">
                <a:solidFill>
                  <a:srgbClr val="FF0000"/>
                </a:solidFill>
              </a:rPr>
              <a:t>The temperature is going up though,</a:t>
            </a:r>
            <a:br>
              <a:rPr lang="en-US" dirty="0">
                <a:solidFill>
                  <a:srgbClr val="FF0000"/>
                </a:solidFill>
              </a:rPr>
            </a:br>
            <a:r>
              <a:rPr lang="en-US" dirty="0">
                <a:solidFill>
                  <a:srgbClr val="FF0000"/>
                </a:solidFill>
              </a:rPr>
              <a:t>so temp INCREASES.  </a:t>
            </a:r>
          </a:p>
          <a:p>
            <a:endParaRPr lang="en-US" dirty="0">
              <a:solidFill>
                <a:srgbClr val="FF0000"/>
              </a:solidFill>
            </a:endParaRPr>
          </a:p>
          <a:p>
            <a:endParaRPr lang="en-US" dirty="0">
              <a:solidFill>
                <a:srgbClr val="FF0000"/>
              </a:solidFill>
            </a:endParaRPr>
          </a:p>
        </p:txBody>
      </p:sp>
      <p:graphicFrame>
        <p:nvGraphicFramePr>
          <p:cNvPr id="37" name="Table 18">
            <a:extLst>
              <a:ext uri="{FF2B5EF4-FFF2-40B4-BE49-F238E27FC236}">
                <a16:creationId xmlns:a16="http://schemas.microsoft.com/office/drawing/2014/main" id="{35F4A7C9-C536-4F42-8D07-36C7685BAF5A}"/>
              </a:ext>
            </a:extLst>
          </p:cNvPr>
          <p:cNvGraphicFramePr>
            <a:graphicFrameLocks noGrp="1"/>
          </p:cNvGraphicFramePr>
          <p:nvPr>
            <p:extLst>
              <p:ext uri="{D42A27DB-BD31-4B8C-83A1-F6EECF244321}">
                <p14:modId xmlns:p14="http://schemas.microsoft.com/office/powerpoint/2010/main" val="2616934600"/>
              </p:ext>
            </p:extLst>
          </p:nvPr>
        </p:nvGraphicFramePr>
        <p:xfrm>
          <a:off x="6472409" y="2855435"/>
          <a:ext cx="5172420"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871434">
                  <a:extLst>
                    <a:ext uri="{9D8B030D-6E8A-4147-A177-3AD203B41FA5}">
                      <a16:colId xmlns:a16="http://schemas.microsoft.com/office/drawing/2014/main" val="2442334457"/>
                    </a:ext>
                  </a:extLst>
                </a:gridCol>
                <a:gridCol w="1034484">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Tree>
    <p:extLst>
      <p:ext uri="{BB962C8B-B14F-4D97-AF65-F5344CB8AC3E}">
        <p14:creationId xmlns:p14="http://schemas.microsoft.com/office/powerpoint/2010/main" val="1792845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rgbClr val="0000FF"/>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2144776204"/>
              </p:ext>
            </p:extLst>
          </p:nvPr>
        </p:nvGraphicFramePr>
        <p:xfrm>
          <a:off x="6472409" y="2855435"/>
          <a:ext cx="5172420"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871434">
                  <a:extLst>
                    <a:ext uri="{9D8B030D-6E8A-4147-A177-3AD203B41FA5}">
                      <a16:colId xmlns:a16="http://schemas.microsoft.com/office/drawing/2014/main" val="2442334457"/>
                    </a:ext>
                  </a:extLst>
                </a:gridCol>
                <a:gridCol w="1034484">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0000FF"/>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STEADY</a:t>
                      </a:r>
                      <a:r>
                        <a:rPr lang="en-US" sz="1600" b="0" dirty="0">
                          <a:solidFill>
                            <a:srgbClr val="0000FF"/>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6047459" y="340715"/>
            <a:ext cx="5508432" cy="1754326"/>
          </a:xfrm>
          <a:prstGeom prst="rect">
            <a:avLst/>
          </a:prstGeom>
          <a:noFill/>
        </p:spPr>
        <p:txBody>
          <a:bodyPr wrap="square" rtlCol="0">
            <a:spAutoFit/>
          </a:bodyPr>
          <a:lstStyle/>
          <a:p>
            <a:r>
              <a:rPr lang="en-US" dirty="0">
                <a:solidFill>
                  <a:srgbClr val="0000FF"/>
                </a:solidFill>
              </a:rPr>
              <a:t>Phases:  from B to C, the H</a:t>
            </a:r>
            <a:r>
              <a:rPr lang="en-US" baseline="-25000" dirty="0">
                <a:solidFill>
                  <a:srgbClr val="0000FF"/>
                </a:solidFill>
              </a:rPr>
              <a:t>2</a:t>
            </a:r>
            <a:r>
              <a:rPr lang="en-US" dirty="0">
                <a:solidFill>
                  <a:srgbClr val="0000FF"/>
                </a:solidFill>
              </a:rPr>
              <a:t>O solid begins to melt into</a:t>
            </a:r>
            <a:br>
              <a:rPr lang="en-US" dirty="0">
                <a:solidFill>
                  <a:srgbClr val="0000FF"/>
                </a:solidFill>
              </a:rPr>
            </a:br>
            <a:r>
              <a:rPr lang="en-US" dirty="0">
                <a:solidFill>
                  <a:srgbClr val="0000FF"/>
                </a:solidFill>
              </a:rPr>
              <a:t>a liquid.  Both phases in this segment.  </a:t>
            </a:r>
          </a:p>
          <a:p>
            <a:endParaRPr lang="en-US" dirty="0">
              <a:solidFill>
                <a:srgbClr val="0000FF"/>
              </a:solidFill>
            </a:endParaRPr>
          </a:p>
          <a:p>
            <a:r>
              <a:rPr lang="en-US" dirty="0">
                <a:solidFill>
                  <a:srgbClr val="0000FF"/>
                </a:solidFill>
              </a:rPr>
              <a:t>The temperature is Steady here.  </a:t>
            </a: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583385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4253386507"/>
              </p:ext>
            </p:extLst>
          </p:nvPr>
        </p:nvGraphicFramePr>
        <p:xfrm>
          <a:off x="6472409" y="2855435"/>
          <a:ext cx="5172420"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871434">
                  <a:extLst>
                    <a:ext uri="{9D8B030D-6E8A-4147-A177-3AD203B41FA5}">
                      <a16:colId xmlns:a16="http://schemas.microsoft.com/office/drawing/2014/main" val="2442334457"/>
                    </a:ext>
                  </a:extLst>
                </a:gridCol>
                <a:gridCol w="1034484">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6047459" y="340715"/>
            <a:ext cx="5508432" cy="1754326"/>
          </a:xfrm>
          <a:prstGeom prst="rect">
            <a:avLst/>
          </a:prstGeom>
          <a:noFill/>
        </p:spPr>
        <p:txBody>
          <a:bodyPr wrap="square" rtlCol="0">
            <a:spAutoFit/>
          </a:bodyPr>
          <a:lstStyle/>
          <a:p>
            <a:r>
              <a:rPr lang="en-US" dirty="0">
                <a:solidFill>
                  <a:srgbClr val="FF0000"/>
                </a:solidFill>
              </a:rPr>
              <a:t>Phases:  from C to D, the H</a:t>
            </a:r>
            <a:r>
              <a:rPr lang="en-US" baseline="-25000" dirty="0">
                <a:solidFill>
                  <a:srgbClr val="FF0000"/>
                </a:solidFill>
              </a:rPr>
              <a:t>2</a:t>
            </a:r>
            <a:r>
              <a:rPr lang="en-US" dirty="0">
                <a:solidFill>
                  <a:srgbClr val="FF0000"/>
                </a:solidFill>
              </a:rPr>
              <a:t>O liquid just gets warmer.</a:t>
            </a:r>
            <a:br>
              <a:rPr lang="en-US" dirty="0">
                <a:solidFill>
                  <a:srgbClr val="FF0000"/>
                </a:solidFill>
              </a:rPr>
            </a:br>
            <a:r>
              <a:rPr lang="en-US" dirty="0">
                <a:solidFill>
                  <a:srgbClr val="FF0000"/>
                </a:solidFill>
              </a:rPr>
              <a:t>Only the liquid phase here.    </a:t>
            </a:r>
          </a:p>
          <a:p>
            <a:endParaRPr lang="en-US" dirty="0">
              <a:solidFill>
                <a:srgbClr val="FF0000"/>
              </a:solidFill>
            </a:endParaRPr>
          </a:p>
          <a:p>
            <a:r>
              <a:rPr lang="en-US" dirty="0">
                <a:solidFill>
                  <a:srgbClr val="FF0000"/>
                </a:solidFill>
              </a:rPr>
              <a:t>The temperature is Increases here.  </a:t>
            </a: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4017482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rgbClr val="0000FF"/>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2859390781"/>
              </p:ext>
            </p:extLst>
          </p:nvPr>
        </p:nvGraphicFramePr>
        <p:xfrm>
          <a:off x="6472409" y="2855435"/>
          <a:ext cx="5172420"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871434">
                  <a:extLst>
                    <a:ext uri="{9D8B030D-6E8A-4147-A177-3AD203B41FA5}">
                      <a16:colId xmlns:a16="http://schemas.microsoft.com/office/drawing/2014/main" val="2442334457"/>
                    </a:ext>
                  </a:extLst>
                </a:gridCol>
                <a:gridCol w="1034484">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0000FF"/>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STEADY</a:t>
                      </a:r>
                      <a:r>
                        <a:rPr lang="en-US" sz="1600" b="0" dirty="0">
                          <a:solidFill>
                            <a:srgbClr val="0000FF"/>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6047459" y="340715"/>
            <a:ext cx="5508432" cy="1200329"/>
          </a:xfrm>
          <a:prstGeom prst="rect">
            <a:avLst/>
          </a:prstGeom>
          <a:noFill/>
        </p:spPr>
        <p:txBody>
          <a:bodyPr wrap="square" rtlCol="0">
            <a:spAutoFit/>
          </a:bodyPr>
          <a:lstStyle/>
          <a:p>
            <a:r>
              <a:rPr lang="en-US" dirty="0">
                <a:solidFill>
                  <a:srgbClr val="0000FF"/>
                </a:solidFill>
              </a:rPr>
              <a:t>Phases:  D to E, the H</a:t>
            </a:r>
            <a:r>
              <a:rPr lang="en-US" baseline="-25000" dirty="0">
                <a:solidFill>
                  <a:srgbClr val="0000FF"/>
                </a:solidFill>
              </a:rPr>
              <a:t>2</a:t>
            </a:r>
            <a:r>
              <a:rPr lang="en-US" dirty="0">
                <a:solidFill>
                  <a:srgbClr val="0000FF"/>
                </a:solidFill>
              </a:rPr>
              <a:t>O liquid changes into a gas.</a:t>
            </a:r>
            <a:br>
              <a:rPr lang="en-US" dirty="0">
                <a:solidFill>
                  <a:srgbClr val="0000FF"/>
                </a:solidFill>
              </a:rPr>
            </a:br>
            <a:r>
              <a:rPr lang="en-US" dirty="0">
                <a:solidFill>
                  <a:srgbClr val="0000FF"/>
                </a:solidFill>
              </a:rPr>
              <a:t>Both phases here.  </a:t>
            </a:r>
          </a:p>
          <a:p>
            <a:endParaRPr lang="en-US" dirty="0">
              <a:solidFill>
                <a:srgbClr val="0000FF"/>
              </a:solidFill>
            </a:endParaRPr>
          </a:p>
          <a:p>
            <a:r>
              <a:rPr lang="en-US" dirty="0">
                <a:solidFill>
                  <a:srgbClr val="0000FF"/>
                </a:solidFill>
              </a:rPr>
              <a:t>The temperature is STEADY here.  </a:t>
            </a:r>
          </a:p>
        </p:txBody>
      </p:sp>
    </p:spTree>
    <p:extLst>
      <p:ext uri="{BB962C8B-B14F-4D97-AF65-F5344CB8AC3E}">
        <p14:creationId xmlns:p14="http://schemas.microsoft.com/office/powerpoint/2010/main" val="827733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6D3EA1-9519-488C-9688-FF3049207005}"/>
              </a:ext>
            </a:extLst>
          </p:cNvPr>
          <p:cNvSpPr txBox="1"/>
          <p:nvPr/>
        </p:nvSpPr>
        <p:spPr>
          <a:xfrm>
            <a:off x="0" y="0"/>
            <a:ext cx="12192000" cy="3649140"/>
          </a:xfrm>
          <a:prstGeom prst="rect">
            <a:avLst/>
          </a:prstGeom>
          <a:noFill/>
        </p:spPr>
        <p:txBody>
          <a:bodyPr wrap="square" rtlCol="0">
            <a:spAutoFit/>
          </a:bodyPr>
          <a:lstStyle/>
          <a:p>
            <a:pPr marL="0" marR="0" indent="0" algn="l">
              <a:lnSpc>
                <a:spcPct val="119000"/>
              </a:lnSpc>
              <a:spcBef>
                <a:spcPts val="0"/>
              </a:spcBef>
              <a:spcAft>
                <a:spcPts val="600"/>
              </a:spcAft>
            </a:pPr>
            <a:r>
              <a:rPr lang="en-US" sz="3200" kern="1400" dirty="0">
                <a:ln>
                  <a:noFill/>
                </a:ln>
                <a:solidFill>
                  <a:srgbClr val="FF0000"/>
                </a:solidFill>
                <a:effectLst/>
                <a:latin typeface="Times New Roman" panose="02020603050405020304" pitchFamily="18" charset="0"/>
              </a:rPr>
              <a:t>A heating curve shows what happens as you add heat energy to a substance over time.  Usually, this heat energy is added at a constant rate.  </a:t>
            </a:r>
          </a:p>
          <a:p>
            <a:pPr marL="0" marR="0" indent="0" algn="l">
              <a:lnSpc>
                <a:spcPct val="119000"/>
              </a:lnSpc>
              <a:spcBef>
                <a:spcPts val="0"/>
              </a:spcBef>
              <a:spcAft>
                <a:spcPts val="600"/>
              </a:spcAft>
            </a:pPr>
            <a:endParaRPr lang="en-US" kern="1400" dirty="0">
              <a:solidFill>
                <a:srgbClr val="000000"/>
              </a:solidFill>
              <a:latin typeface="Times New Roman" panose="02020603050405020304" pitchFamily="18" charset="0"/>
            </a:endParaRPr>
          </a:p>
          <a:p>
            <a:pPr marL="0" marR="0" indent="0" algn="l">
              <a:lnSpc>
                <a:spcPct val="119000"/>
              </a:lnSpc>
              <a:spcBef>
                <a:spcPts val="0"/>
              </a:spcBef>
              <a:spcAft>
                <a:spcPts val="600"/>
              </a:spcAft>
            </a:pPr>
            <a:r>
              <a:rPr lang="en-US" sz="1800" kern="1400" dirty="0">
                <a:ln>
                  <a:noFill/>
                </a:ln>
                <a:solidFill>
                  <a:srgbClr val="000000"/>
                </a:solidFill>
                <a:effectLst/>
                <a:latin typeface="Times New Roman" panose="02020603050405020304" pitchFamily="18" charset="0"/>
              </a:rPr>
              <a:t>That means this:  you put a pot of ice onto a gas stove that is already lit.  </a:t>
            </a:r>
            <a:endParaRPr lang="en-US" kern="1400" dirty="0">
              <a:solidFill>
                <a:srgbClr val="000000"/>
              </a:solidFill>
              <a:latin typeface="Times New Roman" panose="02020603050405020304" pitchFamily="18" charset="0"/>
            </a:endParaRPr>
          </a:p>
          <a:p>
            <a:pPr marL="0" marR="0" indent="0" algn="l">
              <a:lnSpc>
                <a:spcPct val="119000"/>
              </a:lnSpc>
              <a:spcBef>
                <a:spcPts val="0"/>
              </a:spcBef>
              <a:spcAft>
                <a:spcPts val="600"/>
              </a:spcAft>
            </a:pPr>
            <a:r>
              <a:rPr lang="en-US" sz="1800" kern="1400" dirty="0">
                <a:ln>
                  <a:noFill/>
                </a:ln>
                <a:solidFill>
                  <a:srgbClr val="000000"/>
                </a:solidFill>
                <a:effectLst/>
                <a:latin typeface="Times New Roman" panose="02020603050405020304" pitchFamily="18" charset="0"/>
              </a:rPr>
              <a:t>You watch what happens to this ice, over time in minutes and see it PHASE CHANGE from </a:t>
            </a:r>
          </a:p>
          <a:p>
            <a:pPr marL="0" marR="0" indent="0" algn="l">
              <a:lnSpc>
                <a:spcPct val="119000"/>
              </a:lnSpc>
              <a:spcBef>
                <a:spcPts val="0"/>
              </a:spcBef>
              <a:spcAft>
                <a:spcPts val="600"/>
              </a:spcAft>
            </a:pPr>
            <a:endParaRPr lang="en-US" kern="1400" dirty="0">
              <a:solidFill>
                <a:srgbClr val="000000"/>
              </a:solidFill>
              <a:latin typeface="Times New Roman" panose="02020603050405020304" pitchFamily="18" charset="0"/>
            </a:endParaRPr>
          </a:p>
          <a:p>
            <a:pPr marL="0" marR="0" indent="0" algn="ctr">
              <a:lnSpc>
                <a:spcPct val="119000"/>
              </a:lnSpc>
              <a:spcBef>
                <a:spcPts val="0"/>
              </a:spcBef>
              <a:spcAft>
                <a:spcPts val="600"/>
              </a:spcAft>
            </a:pPr>
            <a:r>
              <a:rPr lang="en-US" sz="4000" kern="1400" dirty="0">
                <a:ln>
                  <a:noFill/>
                </a:ln>
                <a:solidFill>
                  <a:srgbClr val="000000"/>
                </a:solidFill>
                <a:effectLst/>
                <a:latin typeface="Times New Roman" panose="02020603050405020304" pitchFamily="18" charset="0"/>
              </a:rPr>
              <a:t>SOLID ICE </a:t>
            </a:r>
            <a:r>
              <a:rPr lang="en-US" sz="4000" kern="1400" dirty="0">
                <a:ln>
                  <a:noFill/>
                </a:ln>
                <a:solidFill>
                  <a:srgbClr val="000000"/>
                </a:solidFill>
                <a:effectLst/>
                <a:latin typeface="Times New Roman" panose="02020603050405020304" pitchFamily="18" charset="0"/>
                <a:cs typeface="Times New Roman" panose="02020603050405020304" pitchFamily="18" charset="0"/>
              </a:rPr>
              <a:t>→→</a:t>
            </a:r>
            <a:r>
              <a:rPr lang="en-US" sz="4000" kern="1400" dirty="0">
                <a:ln>
                  <a:noFill/>
                </a:ln>
                <a:solidFill>
                  <a:srgbClr val="000000"/>
                </a:solidFill>
                <a:effectLst/>
                <a:latin typeface="Times New Roman" panose="02020603050405020304" pitchFamily="18" charset="0"/>
              </a:rPr>
              <a:t> LIQUID WATER</a:t>
            </a:r>
            <a:r>
              <a:rPr lang="en-US" sz="4000" kern="1400" dirty="0">
                <a:ln>
                  <a:noFill/>
                </a:ln>
                <a:solidFill>
                  <a:srgbClr val="000000"/>
                </a:solidFill>
                <a:effectLst/>
                <a:latin typeface="Times New Roman" panose="02020603050405020304" pitchFamily="18" charset="0"/>
                <a:cs typeface="Times New Roman" panose="02020603050405020304" pitchFamily="18" charset="0"/>
              </a:rPr>
              <a:t> →→ </a:t>
            </a:r>
            <a:r>
              <a:rPr lang="en-US" sz="4000" kern="1400" dirty="0">
                <a:ln>
                  <a:noFill/>
                </a:ln>
                <a:solidFill>
                  <a:srgbClr val="000000"/>
                </a:solidFill>
                <a:effectLst/>
                <a:latin typeface="Times New Roman" panose="02020603050405020304" pitchFamily="18" charset="0"/>
              </a:rPr>
              <a:t>STEAM GAS </a:t>
            </a:r>
            <a:endParaRPr lang="en-US" sz="4000" dirty="0"/>
          </a:p>
        </p:txBody>
      </p:sp>
      <p:pic>
        <p:nvPicPr>
          <p:cNvPr id="1026" name="Picture 2" descr="The Three Forms of Water">
            <a:extLst>
              <a:ext uri="{FF2B5EF4-FFF2-40B4-BE49-F238E27FC236}">
                <a16:creationId xmlns:a16="http://schemas.microsoft.com/office/drawing/2014/main" id="{42644BEC-8616-418A-B2BE-DDEA2B90B78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194213" y="3612882"/>
            <a:ext cx="6589568" cy="3121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687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1876711009"/>
              </p:ext>
            </p:extLst>
          </p:nvPr>
        </p:nvGraphicFramePr>
        <p:xfrm>
          <a:off x="6472409" y="2855435"/>
          <a:ext cx="5172420"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871434">
                  <a:extLst>
                    <a:ext uri="{9D8B030D-6E8A-4147-A177-3AD203B41FA5}">
                      <a16:colId xmlns:a16="http://schemas.microsoft.com/office/drawing/2014/main" val="2442334457"/>
                    </a:ext>
                  </a:extLst>
                </a:gridCol>
                <a:gridCol w="1034484">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0000FF"/>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0000FF"/>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6047459" y="340715"/>
            <a:ext cx="5508432" cy="923330"/>
          </a:xfrm>
          <a:prstGeom prst="rect">
            <a:avLst/>
          </a:prstGeom>
          <a:noFill/>
        </p:spPr>
        <p:txBody>
          <a:bodyPr wrap="square" rtlCol="0">
            <a:spAutoFit/>
          </a:bodyPr>
          <a:lstStyle/>
          <a:p>
            <a:r>
              <a:rPr lang="en-US" dirty="0">
                <a:solidFill>
                  <a:srgbClr val="0000FF"/>
                </a:solidFill>
              </a:rPr>
              <a:t>Phases:  E to F (and beyond), the H</a:t>
            </a:r>
            <a:r>
              <a:rPr lang="en-US" baseline="-25000" dirty="0">
                <a:solidFill>
                  <a:srgbClr val="0000FF"/>
                </a:solidFill>
              </a:rPr>
              <a:t>2</a:t>
            </a:r>
            <a:r>
              <a:rPr lang="en-US" dirty="0">
                <a:solidFill>
                  <a:srgbClr val="0000FF"/>
                </a:solidFill>
              </a:rPr>
              <a:t>O gas stays gas.  </a:t>
            </a:r>
          </a:p>
          <a:p>
            <a:endParaRPr lang="en-US" dirty="0">
              <a:solidFill>
                <a:srgbClr val="0000FF"/>
              </a:solidFill>
            </a:endParaRPr>
          </a:p>
          <a:p>
            <a:r>
              <a:rPr lang="en-US" dirty="0">
                <a:solidFill>
                  <a:srgbClr val="0000FF"/>
                </a:solidFill>
              </a:rPr>
              <a:t>The temperature is INCREASES here.  </a:t>
            </a:r>
          </a:p>
        </p:txBody>
      </p:sp>
    </p:spTree>
    <p:extLst>
      <p:ext uri="{BB962C8B-B14F-4D97-AF65-F5344CB8AC3E}">
        <p14:creationId xmlns:p14="http://schemas.microsoft.com/office/powerpoint/2010/main" val="2177096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1654487094"/>
              </p:ext>
            </p:extLst>
          </p:nvPr>
        </p:nvGraphicFramePr>
        <p:xfrm>
          <a:off x="6472409" y="2855435"/>
          <a:ext cx="5172420"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871434">
                  <a:extLst>
                    <a:ext uri="{9D8B030D-6E8A-4147-A177-3AD203B41FA5}">
                      <a16:colId xmlns:a16="http://schemas.microsoft.com/office/drawing/2014/main" val="2442334457"/>
                    </a:ext>
                  </a:extLst>
                </a:gridCol>
                <a:gridCol w="1034484">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345503" y="210481"/>
            <a:ext cx="5373905" cy="1200329"/>
          </a:xfrm>
          <a:prstGeom prst="rect">
            <a:avLst/>
          </a:prstGeom>
          <a:solidFill>
            <a:schemeClr val="bg1">
              <a:lumMod val="95000"/>
            </a:schemeClr>
          </a:solid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Next up is Kinetic energy, which is the “energy of motion” or another way to think about temperature. </a:t>
            </a:r>
          </a:p>
          <a:p>
            <a:r>
              <a:rPr lang="en-US" dirty="0">
                <a:solidFill>
                  <a:srgbClr val="FF0000"/>
                </a:solidFill>
                <a:latin typeface="Times New Roman" panose="02020603050405020304" pitchFamily="18" charset="0"/>
                <a:cs typeface="Times New Roman" panose="02020603050405020304" pitchFamily="18" charset="0"/>
              </a:rPr>
              <a:t>Hot means particles move faster, higher KE, while colder means particles move slower, LOWER KE.  </a:t>
            </a:r>
          </a:p>
        </p:txBody>
      </p:sp>
    </p:spTree>
    <p:extLst>
      <p:ext uri="{BB962C8B-B14F-4D97-AF65-F5344CB8AC3E}">
        <p14:creationId xmlns:p14="http://schemas.microsoft.com/office/powerpoint/2010/main" val="1190876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74651505"/>
              </p:ext>
            </p:extLst>
          </p:nvPr>
        </p:nvGraphicFramePr>
        <p:xfrm>
          <a:off x="6472409" y="2855435"/>
          <a:ext cx="5172420"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871434">
                  <a:extLst>
                    <a:ext uri="{9D8B030D-6E8A-4147-A177-3AD203B41FA5}">
                      <a16:colId xmlns:a16="http://schemas.microsoft.com/office/drawing/2014/main" val="2442334457"/>
                    </a:ext>
                  </a:extLst>
                </a:gridCol>
                <a:gridCol w="1034484">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345503" y="210481"/>
            <a:ext cx="5373905" cy="646331"/>
          </a:xfrm>
          <a:prstGeom prst="rect">
            <a:avLst/>
          </a:prstGeom>
          <a:noFill/>
        </p:spPr>
        <p:txBody>
          <a:bodyPr wrap="square" rtlCol="0">
            <a:spAutoFit/>
          </a:bodyPr>
          <a:lstStyle/>
          <a:p>
            <a:r>
              <a:rPr lang="en-US" dirty="0">
                <a:solidFill>
                  <a:srgbClr val="0000FF"/>
                </a:solidFill>
              </a:rPr>
              <a:t>AB:  while temperature increases, so does KE, so the kinetic energy of segment AB is increasing.  </a:t>
            </a:r>
          </a:p>
        </p:txBody>
      </p:sp>
    </p:spTree>
    <p:extLst>
      <p:ext uri="{BB962C8B-B14F-4D97-AF65-F5344CB8AC3E}">
        <p14:creationId xmlns:p14="http://schemas.microsoft.com/office/powerpoint/2010/main" val="763991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3473634460"/>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STEADY</a:t>
                      </a:r>
                      <a:r>
                        <a:rPr lang="en-US" sz="16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345503" y="210481"/>
            <a:ext cx="5461976" cy="923330"/>
          </a:xfrm>
          <a:prstGeom prst="rect">
            <a:avLst/>
          </a:prstGeom>
          <a:noFill/>
        </p:spPr>
        <p:txBody>
          <a:bodyPr wrap="square" rtlCol="0">
            <a:spAutoFit/>
          </a:bodyPr>
          <a:lstStyle/>
          <a:p>
            <a:r>
              <a:rPr lang="en-US" dirty="0">
                <a:solidFill>
                  <a:srgbClr val="FF0000"/>
                </a:solidFill>
              </a:rPr>
              <a:t>BC:  while temperature is steady, the KE does not change either.  There is no increase in temp, which translates to no change in the kinetic energy either.  </a:t>
            </a:r>
          </a:p>
        </p:txBody>
      </p:sp>
    </p:spTree>
    <p:extLst>
      <p:ext uri="{BB962C8B-B14F-4D97-AF65-F5344CB8AC3E}">
        <p14:creationId xmlns:p14="http://schemas.microsoft.com/office/powerpoint/2010/main" val="1437925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4234706640"/>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345503" y="210481"/>
            <a:ext cx="5461976" cy="646331"/>
          </a:xfrm>
          <a:prstGeom prst="rect">
            <a:avLst/>
          </a:prstGeom>
          <a:noFill/>
        </p:spPr>
        <p:txBody>
          <a:bodyPr wrap="square" rtlCol="0">
            <a:spAutoFit/>
          </a:bodyPr>
          <a:lstStyle/>
          <a:p>
            <a:r>
              <a:rPr lang="en-US" dirty="0">
                <a:solidFill>
                  <a:srgbClr val="0000FF"/>
                </a:solidFill>
              </a:rPr>
              <a:t>CD: while temperature increases, so does KE, so the kinetic energy of segment CD is increasing. </a:t>
            </a:r>
            <a:endParaRPr lang="en-US" dirty="0">
              <a:solidFill>
                <a:srgbClr val="FF0000"/>
              </a:solidFill>
            </a:endParaRPr>
          </a:p>
        </p:txBody>
      </p:sp>
    </p:spTree>
    <p:extLst>
      <p:ext uri="{BB962C8B-B14F-4D97-AF65-F5344CB8AC3E}">
        <p14:creationId xmlns:p14="http://schemas.microsoft.com/office/powerpoint/2010/main" val="594323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1172486274"/>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STEADY</a:t>
                      </a:r>
                      <a:r>
                        <a:rPr lang="en-US" sz="1600" b="0" dirty="0">
                          <a:solidFill>
                            <a:srgbClr val="0000FF"/>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4913523" y="210481"/>
            <a:ext cx="5893956" cy="369332"/>
          </a:xfrm>
          <a:prstGeom prst="rect">
            <a:avLst/>
          </a:prstGeom>
          <a:noFill/>
        </p:spPr>
        <p:txBody>
          <a:bodyPr wrap="square" rtlCol="0">
            <a:spAutoFit/>
          </a:bodyPr>
          <a:lstStyle/>
          <a:p>
            <a:r>
              <a:rPr lang="en-US" dirty="0">
                <a:solidFill>
                  <a:srgbClr val="0000FF"/>
                </a:solidFill>
              </a:rPr>
              <a:t>DE has no change in temp, so there is no change in KE either. </a:t>
            </a:r>
            <a:endParaRPr lang="en-US" dirty="0">
              <a:solidFill>
                <a:srgbClr val="FF0000"/>
              </a:solidFill>
            </a:endParaRPr>
          </a:p>
        </p:txBody>
      </p:sp>
    </p:spTree>
    <p:extLst>
      <p:ext uri="{BB962C8B-B14F-4D97-AF65-F5344CB8AC3E}">
        <p14:creationId xmlns:p14="http://schemas.microsoft.com/office/powerpoint/2010/main" val="1749258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156827044"/>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Potential</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8000"/>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495579" y="210481"/>
            <a:ext cx="5311899" cy="646331"/>
          </a:xfrm>
          <a:prstGeom prst="rect">
            <a:avLst/>
          </a:prstGeom>
          <a:noFill/>
        </p:spPr>
        <p:txBody>
          <a:bodyPr wrap="square" rtlCol="0">
            <a:spAutoFit/>
          </a:bodyPr>
          <a:lstStyle/>
          <a:p>
            <a:r>
              <a:rPr lang="en-US" dirty="0">
                <a:solidFill>
                  <a:srgbClr val="008000"/>
                </a:solidFill>
              </a:rPr>
              <a:t>EF shows increase in temperature which means an </a:t>
            </a:r>
            <a:br>
              <a:rPr lang="en-US" dirty="0">
                <a:solidFill>
                  <a:srgbClr val="008000"/>
                </a:solidFill>
              </a:rPr>
            </a:br>
            <a:r>
              <a:rPr lang="en-US" dirty="0">
                <a:solidFill>
                  <a:srgbClr val="008000"/>
                </a:solidFill>
              </a:rPr>
              <a:t>increase in the kinetic energy too.  </a:t>
            </a:r>
          </a:p>
        </p:txBody>
      </p:sp>
    </p:spTree>
    <p:extLst>
      <p:ext uri="{BB962C8B-B14F-4D97-AF65-F5344CB8AC3E}">
        <p14:creationId xmlns:p14="http://schemas.microsoft.com/office/powerpoint/2010/main" val="3094940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4278199283"/>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D60093"/>
                          </a:solidFill>
                          <a:latin typeface="Times New Roman" panose="02020603050405020304" pitchFamily="18" charset="0"/>
                          <a:cs typeface="Times New Roman" panose="02020603050405020304" pitchFamily="18" charset="0"/>
                        </a:rPr>
                        <a:t>Potential</a:t>
                      </a:r>
                      <a:br>
                        <a:rPr lang="en-US" sz="1400" b="0" dirty="0">
                          <a:solidFill>
                            <a:srgbClr val="D60093"/>
                          </a:solidFill>
                          <a:latin typeface="Times New Roman" panose="02020603050405020304" pitchFamily="18" charset="0"/>
                          <a:cs typeface="Times New Roman" panose="02020603050405020304" pitchFamily="18" charset="0"/>
                        </a:rPr>
                      </a:br>
                      <a:r>
                        <a:rPr lang="en-US" sz="1400" b="0" dirty="0">
                          <a:solidFill>
                            <a:srgbClr val="D60093"/>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362979" y="147078"/>
            <a:ext cx="5504759" cy="1508105"/>
          </a:xfrm>
          <a:prstGeom prst="rect">
            <a:avLst/>
          </a:prstGeom>
          <a:noFill/>
        </p:spPr>
        <p:txBody>
          <a:bodyPr wrap="square" rtlCol="0">
            <a:spAutoFit/>
          </a:bodyPr>
          <a:lstStyle/>
          <a:p>
            <a:r>
              <a:rPr lang="en-US" sz="2000" b="1" dirty="0">
                <a:solidFill>
                  <a:srgbClr val="D60093"/>
                </a:solidFill>
                <a:latin typeface="Times New Roman" panose="02020603050405020304" pitchFamily="18" charset="0"/>
                <a:cs typeface="Times New Roman" panose="02020603050405020304" pitchFamily="18" charset="0"/>
              </a:rPr>
              <a:t>Potential Energy is different and new…</a:t>
            </a:r>
          </a:p>
          <a:p>
            <a:endParaRPr lang="en-US" dirty="0">
              <a:solidFill>
                <a:srgbClr val="D60093"/>
              </a:solidFill>
              <a:latin typeface="Times New Roman" panose="02020603050405020304" pitchFamily="18" charset="0"/>
              <a:cs typeface="Times New Roman" panose="02020603050405020304" pitchFamily="18" charset="0"/>
            </a:endParaRPr>
          </a:p>
          <a:p>
            <a:r>
              <a:rPr lang="en-US" dirty="0">
                <a:solidFill>
                  <a:srgbClr val="D60093"/>
                </a:solidFill>
                <a:latin typeface="Times New Roman" panose="02020603050405020304" pitchFamily="18" charset="0"/>
                <a:cs typeface="Times New Roman" panose="02020603050405020304" pitchFamily="18" charset="0"/>
              </a:rPr>
              <a:t>When particles move faster, when the KE </a:t>
            </a:r>
            <a:r>
              <a:rPr lang="en-US" sz="1800" dirty="0">
                <a:solidFill>
                  <a:srgbClr val="D60093"/>
                </a:solidFill>
                <a:latin typeface="Times New Roman" panose="02020603050405020304" pitchFamily="18" charset="0"/>
                <a:cs typeface="Times New Roman" panose="02020603050405020304" pitchFamily="18" charset="0"/>
              </a:rPr>
              <a:t>↑, that registers as HOTTER temperature.  The reverse is the same, when the KE ↓, tha</a:t>
            </a:r>
            <a:r>
              <a:rPr lang="en-US" dirty="0">
                <a:solidFill>
                  <a:srgbClr val="D60093"/>
                </a:solidFill>
                <a:latin typeface="Times New Roman" panose="02020603050405020304" pitchFamily="18" charset="0"/>
                <a:cs typeface="Times New Roman" panose="02020603050405020304" pitchFamily="18" charset="0"/>
              </a:rPr>
              <a:t>t </a:t>
            </a:r>
            <a:r>
              <a:rPr lang="en-US" dirty="0" err="1">
                <a:solidFill>
                  <a:srgbClr val="D60093"/>
                </a:solidFill>
                <a:latin typeface="Times New Roman" panose="02020603050405020304" pitchFamily="18" charset="0"/>
                <a:cs typeface="Times New Roman" panose="02020603050405020304" pitchFamily="18" charset="0"/>
              </a:rPr>
              <a:t>regsiters</a:t>
            </a:r>
            <a:r>
              <a:rPr lang="en-US" dirty="0">
                <a:solidFill>
                  <a:srgbClr val="D60093"/>
                </a:solidFill>
                <a:latin typeface="Times New Roman" panose="02020603050405020304" pitchFamily="18" charset="0"/>
                <a:cs typeface="Times New Roman" panose="02020603050405020304" pitchFamily="18" charset="0"/>
              </a:rPr>
              <a:t> as LOWER Kinetic Energy.   </a:t>
            </a:r>
          </a:p>
        </p:txBody>
      </p:sp>
    </p:spTree>
    <p:extLst>
      <p:ext uri="{BB962C8B-B14F-4D97-AF65-F5344CB8AC3E}">
        <p14:creationId xmlns:p14="http://schemas.microsoft.com/office/powerpoint/2010/main" val="1827629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2344220481"/>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D60093"/>
                          </a:solidFill>
                          <a:latin typeface="Times New Roman" panose="02020603050405020304" pitchFamily="18" charset="0"/>
                          <a:cs typeface="Times New Roman" panose="02020603050405020304" pitchFamily="18" charset="0"/>
                        </a:rPr>
                        <a:t>Potential</a:t>
                      </a:r>
                      <a:br>
                        <a:rPr lang="en-US" sz="1400" b="0" dirty="0">
                          <a:solidFill>
                            <a:srgbClr val="D60093"/>
                          </a:solidFill>
                          <a:latin typeface="Times New Roman" panose="02020603050405020304" pitchFamily="18" charset="0"/>
                          <a:cs typeface="Times New Roman" panose="02020603050405020304" pitchFamily="18" charset="0"/>
                        </a:rPr>
                      </a:br>
                      <a:r>
                        <a:rPr lang="en-US" sz="1400" b="0" dirty="0">
                          <a:solidFill>
                            <a:srgbClr val="D60093"/>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608389" y="147078"/>
            <a:ext cx="5259349" cy="1323439"/>
          </a:xfrm>
          <a:prstGeom prst="rect">
            <a:avLst/>
          </a:prstGeom>
          <a:noFill/>
        </p:spPr>
        <p:txBody>
          <a:bodyPr wrap="square" rtlCol="0">
            <a:spAutoFit/>
          </a:bodyPr>
          <a:lstStyle/>
          <a:p>
            <a:r>
              <a:rPr lang="en-US" sz="2000" dirty="0">
                <a:solidFill>
                  <a:srgbClr val="D60093"/>
                </a:solidFill>
                <a:latin typeface="Comic Sans MS" panose="030F0702030302020204" pitchFamily="66" charset="0"/>
                <a:cs typeface="Times New Roman" panose="02020603050405020304" pitchFamily="18" charset="0"/>
              </a:rPr>
              <a:t>Potential Energy is better thought of as</a:t>
            </a:r>
            <a:br>
              <a:rPr lang="en-US" sz="2000" dirty="0">
                <a:solidFill>
                  <a:srgbClr val="D60093"/>
                </a:solidFill>
                <a:latin typeface="Comic Sans MS" panose="030F0702030302020204" pitchFamily="66" charset="0"/>
                <a:cs typeface="Times New Roman" panose="02020603050405020304" pitchFamily="18" charset="0"/>
              </a:rPr>
            </a:br>
            <a:r>
              <a:rPr lang="en-US" sz="2000" dirty="0">
                <a:solidFill>
                  <a:srgbClr val="D60093"/>
                </a:solidFill>
                <a:latin typeface="Comic Sans MS" panose="030F0702030302020204" pitchFamily="66" charset="0"/>
                <a:cs typeface="Times New Roman" panose="02020603050405020304" pitchFamily="18" charset="0"/>
              </a:rPr>
              <a:t> the “energy of phase”.  Solids have the LOWEST PE, liquids have medium PE,</a:t>
            </a:r>
            <a:br>
              <a:rPr lang="en-US" sz="2000" dirty="0">
                <a:solidFill>
                  <a:srgbClr val="D60093"/>
                </a:solidFill>
                <a:latin typeface="Comic Sans MS" panose="030F0702030302020204" pitchFamily="66" charset="0"/>
                <a:cs typeface="Times New Roman" panose="02020603050405020304" pitchFamily="18" charset="0"/>
              </a:rPr>
            </a:br>
            <a:r>
              <a:rPr lang="en-US" sz="2000" dirty="0">
                <a:solidFill>
                  <a:srgbClr val="D60093"/>
                </a:solidFill>
                <a:latin typeface="Comic Sans MS" panose="030F0702030302020204" pitchFamily="66" charset="0"/>
                <a:cs typeface="Times New Roman" panose="02020603050405020304" pitchFamily="18" charset="0"/>
              </a:rPr>
              <a:t>and gases have the highest PE.  </a:t>
            </a:r>
            <a:endParaRPr lang="en-US" dirty="0">
              <a:solidFill>
                <a:srgbClr val="D60093"/>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1387164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179324604"/>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D60093"/>
                          </a:solidFill>
                          <a:latin typeface="Times New Roman" panose="02020603050405020304" pitchFamily="18" charset="0"/>
                          <a:cs typeface="Times New Roman" panose="02020603050405020304" pitchFamily="18" charset="0"/>
                        </a:rPr>
                        <a:t>Potential</a:t>
                      </a:r>
                      <a:br>
                        <a:rPr lang="en-US" sz="1400" b="0" dirty="0">
                          <a:solidFill>
                            <a:srgbClr val="D60093"/>
                          </a:solidFill>
                          <a:latin typeface="Times New Roman" panose="02020603050405020304" pitchFamily="18" charset="0"/>
                          <a:cs typeface="Times New Roman" panose="02020603050405020304" pitchFamily="18" charset="0"/>
                        </a:rPr>
                      </a:br>
                      <a:r>
                        <a:rPr lang="en-US" sz="1400" b="0" dirty="0">
                          <a:solidFill>
                            <a:srgbClr val="D60093"/>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STEADY</a:t>
                      </a:r>
                      <a:r>
                        <a:rPr lang="en-US" sz="16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362979" y="17064"/>
            <a:ext cx="5504759" cy="1631216"/>
          </a:xfrm>
          <a:prstGeom prst="rect">
            <a:avLst/>
          </a:prstGeom>
          <a:noFill/>
        </p:spPr>
        <p:txBody>
          <a:bodyPr wrap="square" rtlCol="0">
            <a:spAutoFit/>
          </a:bodyPr>
          <a:lstStyle/>
          <a:p>
            <a:r>
              <a:rPr lang="en-US" sz="2000" dirty="0">
                <a:solidFill>
                  <a:srgbClr val="FF0000"/>
                </a:solidFill>
                <a:latin typeface="Comic Sans MS" panose="030F0702030302020204" pitchFamily="66" charset="0"/>
                <a:cs typeface="Times New Roman" panose="02020603050405020304" pitchFamily="18" charset="0"/>
              </a:rPr>
              <a:t>If temperature changes, but the phase does not, say from A to B, then the PE is constant.  The Kinetic energy changes with the temperature, but if the phase stays </a:t>
            </a:r>
            <a:br>
              <a:rPr lang="en-US" sz="2000" dirty="0">
                <a:solidFill>
                  <a:srgbClr val="FF0000"/>
                </a:solidFill>
                <a:latin typeface="Comic Sans MS" panose="030F0702030302020204" pitchFamily="66" charset="0"/>
                <a:cs typeface="Times New Roman" panose="02020603050405020304" pitchFamily="18" charset="0"/>
              </a:rPr>
            </a:br>
            <a:r>
              <a:rPr lang="en-US" sz="2000" dirty="0">
                <a:solidFill>
                  <a:srgbClr val="FF0000"/>
                </a:solidFill>
                <a:latin typeface="Comic Sans MS" panose="030F0702030302020204" pitchFamily="66" charset="0"/>
                <a:cs typeface="Times New Roman" panose="02020603050405020304" pitchFamily="18" charset="0"/>
              </a:rPr>
              <a:t>the same, so does the potential energy.  </a:t>
            </a:r>
            <a:endParaRPr lang="en-US" dirty="0">
              <a:solidFill>
                <a:srgbClr val="FF0000"/>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273668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6D3EA1-9519-488C-9688-FF3049207005}"/>
              </a:ext>
            </a:extLst>
          </p:cNvPr>
          <p:cNvSpPr txBox="1"/>
          <p:nvPr/>
        </p:nvSpPr>
        <p:spPr>
          <a:xfrm>
            <a:off x="0" y="0"/>
            <a:ext cx="12192000" cy="6492931"/>
          </a:xfrm>
          <a:prstGeom prst="rect">
            <a:avLst/>
          </a:prstGeom>
          <a:noFill/>
        </p:spPr>
        <p:txBody>
          <a:bodyPr wrap="square" rtlCol="0">
            <a:spAutoFit/>
          </a:bodyPr>
          <a:lstStyle/>
          <a:p>
            <a:pPr marL="0" marR="0" indent="0" algn="l">
              <a:lnSpc>
                <a:spcPct val="119000"/>
              </a:lnSpc>
              <a:spcBef>
                <a:spcPts val="0"/>
              </a:spcBef>
              <a:spcAft>
                <a:spcPts val="600"/>
              </a:spcAft>
            </a:pPr>
            <a:r>
              <a:rPr lang="en-US" sz="2800" kern="1400" dirty="0">
                <a:ln>
                  <a:noFill/>
                </a:ln>
                <a:solidFill>
                  <a:srgbClr val="000000"/>
                </a:solidFill>
                <a:effectLst/>
                <a:latin typeface="Comic Sans MS" panose="030F0702030302020204" pitchFamily="66" charset="0"/>
              </a:rPr>
              <a:t>You will go step by step through a heating curve now.  </a:t>
            </a:r>
            <a:br>
              <a:rPr lang="en-US" sz="2800" kern="1400" dirty="0">
                <a:ln>
                  <a:noFill/>
                </a:ln>
                <a:solidFill>
                  <a:srgbClr val="000000"/>
                </a:solidFill>
                <a:effectLst/>
                <a:latin typeface="Comic Sans MS" panose="030F0702030302020204" pitchFamily="66" charset="0"/>
              </a:rPr>
            </a:br>
            <a:r>
              <a:rPr lang="en-US" sz="2800" kern="1400" dirty="0">
                <a:ln>
                  <a:noFill/>
                </a:ln>
                <a:solidFill>
                  <a:srgbClr val="000000"/>
                </a:solidFill>
                <a:effectLst/>
                <a:latin typeface="Comic Sans MS" panose="030F0702030302020204" pitchFamily="66" charset="0"/>
              </a:rPr>
              <a:t>You need 2 pieces of graph paper and a ruler.  </a:t>
            </a:r>
          </a:p>
          <a:p>
            <a:pPr marL="0" marR="0" indent="0" algn="l">
              <a:lnSpc>
                <a:spcPct val="119000"/>
              </a:lnSpc>
              <a:spcBef>
                <a:spcPts val="0"/>
              </a:spcBef>
              <a:spcAft>
                <a:spcPts val="600"/>
              </a:spcAft>
            </a:pPr>
            <a:endParaRPr lang="en-US" sz="2800" kern="1400" dirty="0">
              <a:solidFill>
                <a:srgbClr val="000000"/>
              </a:solidFill>
              <a:latin typeface="Comic Sans MS" panose="030F0702030302020204" pitchFamily="66" charset="0"/>
            </a:endParaRPr>
          </a:p>
          <a:p>
            <a:pPr marL="0" marR="0" indent="0" algn="l">
              <a:lnSpc>
                <a:spcPct val="119000"/>
              </a:lnSpc>
              <a:spcBef>
                <a:spcPts val="0"/>
              </a:spcBef>
              <a:spcAft>
                <a:spcPts val="600"/>
              </a:spcAft>
            </a:pPr>
            <a:r>
              <a:rPr lang="en-US" sz="2800" kern="1400" dirty="0">
                <a:ln>
                  <a:noFill/>
                </a:ln>
                <a:solidFill>
                  <a:srgbClr val="000000"/>
                </a:solidFill>
                <a:effectLst/>
                <a:latin typeface="Comic Sans MS" panose="030F0702030302020204" pitchFamily="66" charset="0"/>
              </a:rPr>
              <a:t>Copy exactly as you see, put the title where I show you, and the “boxes” where I show you too.  That way it will fit correctly.  </a:t>
            </a:r>
          </a:p>
          <a:p>
            <a:pPr marL="0" marR="0" indent="0" algn="l">
              <a:lnSpc>
                <a:spcPct val="119000"/>
              </a:lnSpc>
              <a:spcBef>
                <a:spcPts val="0"/>
              </a:spcBef>
              <a:spcAft>
                <a:spcPts val="600"/>
              </a:spcAft>
            </a:pPr>
            <a:r>
              <a:rPr lang="en-US" sz="2800" kern="1400" dirty="0">
                <a:ln>
                  <a:noFill/>
                </a:ln>
                <a:solidFill>
                  <a:srgbClr val="000000"/>
                </a:solidFill>
                <a:effectLst/>
                <a:latin typeface="Comic Sans MS" panose="030F0702030302020204" pitchFamily="66" charset="0"/>
              </a:rPr>
              <a:t> </a:t>
            </a:r>
          </a:p>
          <a:p>
            <a:r>
              <a:rPr lang="en-US" sz="2800" dirty="0">
                <a:latin typeface="Comic Sans MS" panose="030F0702030302020204" pitchFamily="66" charset="0"/>
              </a:rPr>
              <a:t>Start out LANDSCAPE position, draw the X and Y axis lines, </a:t>
            </a:r>
            <a:br>
              <a:rPr lang="en-US" sz="2800" dirty="0">
                <a:latin typeface="Comic Sans MS" panose="030F0702030302020204" pitchFamily="66" charset="0"/>
              </a:rPr>
            </a:br>
            <a:r>
              <a:rPr lang="en-US" sz="2800" dirty="0">
                <a:latin typeface="Comic Sans MS" panose="030F0702030302020204" pitchFamily="66" charset="0"/>
              </a:rPr>
              <a:t>add the axis labels and the title (where I show it).</a:t>
            </a:r>
          </a:p>
          <a:p>
            <a:endParaRPr lang="en-US" sz="2800" dirty="0">
              <a:latin typeface="Comic Sans MS" panose="030F0702030302020204" pitchFamily="66" charset="0"/>
            </a:endParaRPr>
          </a:p>
          <a:p>
            <a:r>
              <a:rPr lang="en-US" sz="2800" dirty="0">
                <a:solidFill>
                  <a:srgbClr val="0000FF"/>
                </a:solidFill>
                <a:latin typeface="Comic Sans MS" panose="030F0702030302020204" pitchFamily="66" charset="0"/>
              </a:rPr>
              <a:t>Then you will make graph #2, the cooling curve.</a:t>
            </a:r>
          </a:p>
          <a:p>
            <a:endParaRPr lang="en-US" sz="2800" dirty="0">
              <a:latin typeface="Comic Sans MS" panose="030F0702030302020204" pitchFamily="66" charset="0"/>
            </a:endParaRPr>
          </a:p>
          <a:p>
            <a:r>
              <a:rPr lang="en-US" sz="2800" dirty="0">
                <a:solidFill>
                  <a:srgbClr val="008000"/>
                </a:solidFill>
                <a:latin typeface="Comic Sans MS" panose="030F0702030302020204" pitchFamily="66" charset="0"/>
              </a:rPr>
              <a:t>A title page will include your name, class period, and two sentences, explaining what the titles of your graphs really mean in English.  </a:t>
            </a:r>
          </a:p>
        </p:txBody>
      </p:sp>
    </p:spTree>
    <p:extLst>
      <p:ext uri="{BB962C8B-B14F-4D97-AF65-F5344CB8AC3E}">
        <p14:creationId xmlns:p14="http://schemas.microsoft.com/office/powerpoint/2010/main" val="781346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rgbClr val="0000FF"/>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813971745"/>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D60093"/>
                          </a:solidFill>
                          <a:latin typeface="Times New Roman" panose="02020603050405020304" pitchFamily="18" charset="0"/>
                          <a:cs typeface="Times New Roman" panose="02020603050405020304" pitchFamily="18" charset="0"/>
                        </a:rPr>
                        <a:t>Potential</a:t>
                      </a:r>
                      <a:br>
                        <a:rPr lang="en-US" sz="1400" b="0" dirty="0">
                          <a:solidFill>
                            <a:srgbClr val="D60093"/>
                          </a:solidFill>
                          <a:latin typeface="Times New Roman" panose="02020603050405020304" pitchFamily="18" charset="0"/>
                          <a:cs typeface="Times New Roman" panose="02020603050405020304" pitchFamily="18" charset="0"/>
                        </a:rPr>
                      </a:br>
                      <a:r>
                        <a:rPr lang="en-US" sz="1400" b="0" dirty="0">
                          <a:solidFill>
                            <a:srgbClr val="D60093"/>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0000FF"/>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STEADY</a:t>
                      </a:r>
                      <a:r>
                        <a:rPr lang="en-US" sz="1600" b="0" dirty="0">
                          <a:solidFill>
                            <a:srgbClr val="0000FF"/>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STEADY</a:t>
                      </a:r>
                      <a:r>
                        <a:rPr lang="en-US" sz="1600" b="0" dirty="0">
                          <a:solidFill>
                            <a:srgbClr val="0000FF"/>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745299" y="147078"/>
            <a:ext cx="5122439" cy="1323439"/>
          </a:xfrm>
          <a:prstGeom prst="rect">
            <a:avLst/>
          </a:prstGeom>
          <a:noFill/>
        </p:spPr>
        <p:txBody>
          <a:bodyPr wrap="square" rtlCol="0">
            <a:spAutoFit/>
          </a:bodyPr>
          <a:lstStyle/>
          <a:p>
            <a:r>
              <a:rPr lang="en-US" sz="2000" dirty="0">
                <a:solidFill>
                  <a:srgbClr val="0000FF"/>
                </a:solidFill>
                <a:latin typeface="Comic Sans MS" panose="030F0702030302020204" pitchFamily="66" charset="0"/>
                <a:cs typeface="Times New Roman" panose="02020603050405020304" pitchFamily="18" charset="0"/>
              </a:rPr>
              <a:t>From B to C the temp, and the KE are </a:t>
            </a:r>
            <a:br>
              <a:rPr lang="en-US" sz="2000" dirty="0">
                <a:solidFill>
                  <a:srgbClr val="0000FF"/>
                </a:solidFill>
                <a:latin typeface="Comic Sans MS" panose="030F0702030302020204" pitchFamily="66" charset="0"/>
                <a:cs typeface="Times New Roman" panose="02020603050405020304" pitchFamily="18" charset="0"/>
              </a:rPr>
            </a:br>
            <a:r>
              <a:rPr lang="en-US" sz="2000" dirty="0">
                <a:solidFill>
                  <a:srgbClr val="0000FF"/>
                </a:solidFill>
                <a:latin typeface="Comic Sans MS" panose="030F0702030302020204" pitchFamily="66" charset="0"/>
                <a:cs typeface="Times New Roman" panose="02020603050405020304" pitchFamily="18" charset="0"/>
              </a:rPr>
              <a:t>steady during the phase change. </a:t>
            </a:r>
          </a:p>
          <a:p>
            <a:r>
              <a:rPr lang="en-US" sz="2000" dirty="0">
                <a:solidFill>
                  <a:srgbClr val="0000FF"/>
                </a:solidFill>
                <a:latin typeface="Comic Sans MS" panose="030F0702030302020204" pitchFamily="66" charset="0"/>
                <a:cs typeface="Times New Roman" panose="02020603050405020304" pitchFamily="18" charset="0"/>
              </a:rPr>
              <a:t>The solid becomes a liquid, that is an increase in the potential energy. </a:t>
            </a:r>
            <a:endParaRPr lang="en-US" dirty="0">
              <a:solidFill>
                <a:srgbClr val="0000FF"/>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2394727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3076658331"/>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D60093"/>
                          </a:solidFill>
                          <a:latin typeface="Times New Roman" panose="02020603050405020304" pitchFamily="18" charset="0"/>
                          <a:cs typeface="Times New Roman" panose="02020603050405020304" pitchFamily="18" charset="0"/>
                        </a:rPr>
                        <a:t>Potential</a:t>
                      </a:r>
                      <a:br>
                        <a:rPr lang="en-US" sz="1400" b="0" dirty="0">
                          <a:solidFill>
                            <a:srgbClr val="D60093"/>
                          </a:solidFill>
                          <a:latin typeface="Times New Roman" panose="02020603050405020304" pitchFamily="18" charset="0"/>
                          <a:cs typeface="Times New Roman" panose="02020603050405020304" pitchFamily="18" charset="0"/>
                        </a:rPr>
                      </a:br>
                      <a:r>
                        <a:rPr lang="en-US" sz="1400" b="0" dirty="0">
                          <a:solidFill>
                            <a:srgbClr val="D60093"/>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STEADY</a:t>
                      </a:r>
                      <a:r>
                        <a:rPr lang="en-US" sz="16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519139" y="147078"/>
            <a:ext cx="5348599" cy="1323439"/>
          </a:xfrm>
          <a:prstGeom prst="rect">
            <a:avLst/>
          </a:prstGeom>
          <a:noFill/>
        </p:spPr>
        <p:txBody>
          <a:bodyPr wrap="square" rtlCol="0">
            <a:spAutoFit/>
          </a:bodyPr>
          <a:lstStyle/>
          <a:p>
            <a:r>
              <a:rPr lang="en-US" sz="2000" dirty="0">
                <a:solidFill>
                  <a:srgbClr val="FF0000"/>
                </a:solidFill>
                <a:latin typeface="Comic Sans MS" panose="030F0702030302020204" pitchFamily="66" charset="0"/>
                <a:cs typeface="Times New Roman" panose="02020603050405020304" pitchFamily="18" charset="0"/>
              </a:rPr>
              <a:t>From C to D the temp increases, and so </a:t>
            </a:r>
            <a:br>
              <a:rPr lang="en-US" sz="2000" dirty="0">
                <a:solidFill>
                  <a:srgbClr val="FF0000"/>
                </a:solidFill>
                <a:latin typeface="Comic Sans MS" panose="030F0702030302020204" pitchFamily="66" charset="0"/>
                <a:cs typeface="Times New Roman" panose="02020603050405020304" pitchFamily="18" charset="0"/>
              </a:rPr>
            </a:br>
            <a:r>
              <a:rPr lang="en-US" sz="2000" dirty="0">
                <a:solidFill>
                  <a:srgbClr val="FF0000"/>
                </a:solidFill>
                <a:latin typeface="Comic Sans MS" panose="030F0702030302020204" pitchFamily="66" charset="0"/>
                <a:cs typeface="Times New Roman" panose="02020603050405020304" pitchFamily="18" charset="0"/>
              </a:rPr>
              <a:t>does the KE.  The phase is liquid and </a:t>
            </a:r>
            <a:br>
              <a:rPr lang="en-US" sz="2000" dirty="0">
                <a:solidFill>
                  <a:srgbClr val="FF0000"/>
                </a:solidFill>
                <a:latin typeface="Comic Sans MS" panose="030F0702030302020204" pitchFamily="66" charset="0"/>
                <a:cs typeface="Times New Roman" panose="02020603050405020304" pitchFamily="18" charset="0"/>
              </a:rPr>
            </a:br>
            <a:r>
              <a:rPr lang="en-US" sz="2000" dirty="0">
                <a:solidFill>
                  <a:srgbClr val="FF0000"/>
                </a:solidFill>
                <a:latin typeface="Comic Sans MS" panose="030F0702030302020204" pitchFamily="66" charset="0"/>
                <a:cs typeface="Times New Roman" panose="02020603050405020304" pitchFamily="18" charset="0"/>
              </a:rPr>
              <a:t>stays liquid.  The phase doesn’t change, </a:t>
            </a:r>
            <a:br>
              <a:rPr lang="en-US" sz="2000" dirty="0">
                <a:solidFill>
                  <a:srgbClr val="FF0000"/>
                </a:solidFill>
                <a:latin typeface="Comic Sans MS" panose="030F0702030302020204" pitchFamily="66" charset="0"/>
                <a:cs typeface="Times New Roman" panose="02020603050405020304" pitchFamily="18" charset="0"/>
              </a:rPr>
            </a:br>
            <a:r>
              <a:rPr lang="en-US" sz="2000" dirty="0">
                <a:solidFill>
                  <a:srgbClr val="FF0000"/>
                </a:solidFill>
                <a:latin typeface="Comic Sans MS" panose="030F0702030302020204" pitchFamily="66" charset="0"/>
                <a:cs typeface="Times New Roman" panose="02020603050405020304" pitchFamily="18" charset="0"/>
              </a:rPr>
              <a:t>and neither does the potential energy.  </a:t>
            </a:r>
            <a:endParaRPr lang="en-US" dirty="0">
              <a:solidFill>
                <a:srgbClr val="FF0000"/>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6661455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rgbClr val="0000FF"/>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577215255"/>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D60093"/>
                          </a:solidFill>
                          <a:latin typeface="Times New Roman" panose="02020603050405020304" pitchFamily="18" charset="0"/>
                          <a:cs typeface="Times New Roman" panose="02020603050405020304" pitchFamily="18" charset="0"/>
                        </a:rPr>
                        <a:t>Potential</a:t>
                      </a:r>
                      <a:br>
                        <a:rPr lang="en-US" sz="1400" b="0" dirty="0">
                          <a:solidFill>
                            <a:srgbClr val="D60093"/>
                          </a:solidFill>
                          <a:latin typeface="Times New Roman" panose="02020603050405020304" pitchFamily="18" charset="0"/>
                          <a:cs typeface="Times New Roman" panose="02020603050405020304" pitchFamily="18" charset="0"/>
                        </a:rPr>
                      </a:br>
                      <a:r>
                        <a:rPr lang="en-US" sz="1400" b="0" dirty="0">
                          <a:solidFill>
                            <a:srgbClr val="D60093"/>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0000FF"/>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STEADY</a:t>
                      </a:r>
                      <a:r>
                        <a:rPr lang="en-US" sz="1600" b="0" dirty="0">
                          <a:solidFill>
                            <a:srgbClr val="0000FF"/>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STEADY</a:t>
                      </a:r>
                      <a:r>
                        <a:rPr lang="en-US" sz="1600" b="0" dirty="0">
                          <a:solidFill>
                            <a:srgbClr val="0000FF"/>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255048" y="147078"/>
            <a:ext cx="5954614" cy="1569660"/>
          </a:xfrm>
          <a:prstGeom prst="rect">
            <a:avLst/>
          </a:prstGeom>
          <a:noFill/>
        </p:spPr>
        <p:txBody>
          <a:bodyPr wrap="square" rtlCol="0">
            <a:spAutoFit/>
          </a:bodyPr>
          <a:lstStyle/>
          <a:p>
            <a:r>
              <a:rPr lang="en-US" sz="2000" dirty="0">
                <a:solidFill>
                  <a:srgbClr val="0000FF"/>
                </a:solidFill>
                <a:latin typeface="Comic Sans MS" panose="030F0702030302020204" pitchFamily="66" charset="0"/>
                <a:cs typeface="Times New Roman" panose="02020603050405020304" pitchFamily="18" charset="0"/>
              </a:rPr>
              <a:t>DE is the “hot phase change”, from liquid to gas.</a:t>
            </a:r>
          </a:p>
          <a:p>
            <a:endParaRPr lang="en-US" sz="2000" dirty="0">
              <a:solidFill>
                <a:srgbClr val="0000FF"/>
              </a:solidFill>
              <a:latin typeface="Comic Sans MS" panose="030F0702030302020204" pitchFamily="66" charset="0"/>
              <a:cs typeface="Times New Roman" panose="02020603050405020304" pitchFamily="18" charset="0"/>
            </a:endParaRPr>
          </a:p>
          <a:p>
            <a:r>
              <a:rPr lang="en-US" sz="2000" dirty="0">
                <a:solidFill>
                  <a:srgbClr val="0000FF"/>
                </a:solidFill>
                <a:latin typeface="Comic Sans MS" panose="030F0702030302020204" pitchFamily="66" charset="0"/>
                <a:cs typeface="Times New Roman" panose="02020603050405020304" pitchFamily="18" charset="0"/>
              </a:rPr>
              <a:t>Temp and KE are steady, but the PE</a:t>
            </a:r>
            <a:r>
              <a:rPr lang="en-US" sz="1800" b="1" dirty="0">
                <a:solidFill>
                  <a:srgbClr val="0000FF"/>
                </a:solidFill>
                <a:latin typeface="Times New Roman" panose="02020603050405020304" pitchFamily="18" charset="0"/>
                <a:cs typeface="Times New Roman" panose="02020603050405020304" pitchFamily="18" charset="0"/>
              </a:rPr>
              <a:t> ↑</a:t>
            </a:r>
          </a:p>
          <a:p>
            <a:r>
              <a:rPr lang="en-US" dirty="0">
                <a:solidFill>
                  <a:srgbClr val="0000FF"/>
                </a:solidFill>
                <a:latin typeface="Comic Sans MS" panose="030F0702030302020204" pitchFamily="66" charset="0"/>
                <a:cs typeface="Times New Roman" panose="02020603050405020304" pitchFamily="18" charset="0"/>
              </a:rPr>
              <a:t>as the liquid moves to a “higher” phase of gas.  </a:t>
            </a:r>
            <a:endParaRPr lang="en-US" sz="1800" dirty="0">
              <a:solidFill>
                <a:srgbClr val="0000FF"/>
              </a:solidFill>
              <a:latin typeface="Comic Sans MS" panose="030F0702030302020204" pitchFamily="66" charset="0"/>
              <a:cs typeface="Times New Roman" panose="02020603050405020304" pitchFamily="18" charset="0"/>
            </a:endParaRPr>
          </a:p>
          <a:p>
            <a:endParaRPr lang="en-US" dirty="0">
              <a:solidFill>
                <a:srgbClr val="0000FF"/>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36944206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2901646526"/>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solidFill>
                          <a:latin typeface="Times New Roman" panose="02020603050405020304" pitchFamily="18" charset="0"/>
                          <a:cs typeface="Times New Roman" panose="02020603050405020304" pitchFamily="18" charset="0"/>
                        </a:rPr>
                        <a:t>Kinetic</a:t>
                      </a:r>
                      <a:br>
                        <a:rPr lang="en-US" sz="1400" b="0" dirty="0">
                          <a:solidFill>
                            <a:schemeClr val="tx1"/>
                          </a:solidFill>
                          <a:latin typeface="Times New Roman" panose="02020603050405020304" pitchFamily="18" charset="0"/>
                          <a:cs typeface="Times New Roman" panose="02020603050405020304" pitchFamily="18" charset="0"/>
                        </a:rPr>
                      </a:br>
                      <a:r>
                        <a:rPr lang="en-US" sz="1400" b="0" dirty="0">
                          <a:solidFill>
                            <a:schemeClr val="tx1"/>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D60093"/>
                          </a:solidFill>
                          <a:latin typeface="Times New Roman" panose="02020603050405020304" pitchFamily="18" charset="0"/>
                          <a:cs typeface="Times New Roman" panose="02020603050405020304" pitchFamily="18" charset="0"/>
                        </a:rPr>
                        <a:t>Potential</a:t>
                      </a:r>
                      <a:br>
                        <a:rPr lang="en-US" sz="1400" b="0" dirty="0">
                          <a:solidFill>
                            <a:srgbClr val="D60093"/>
                          </a:solidFill>
                          <a:latin typeface="Times New Roman" panose="02020603050405020304" pitchFamily="18" charset="0"/>
                          <a:cs typeface="Times New Roman" panose="02020603050405020304" pitchFamily="18" charset="0"/>
                        </a:rPr>
                      </a:br>
                      <a:r>
                        <a:rPr lang="en-US" sz="1400" b="0" dirty="0">
                          <a:solidFill>
                            <a:srgbClr val="D60093"/>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rgbClr val="FF0000"/>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STEADY</a:t>
                      </a:r>
                      <a:r>
                        <a:rPr lang="en-US" sz="16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255048" y="147078"/>
            <a:ext cx="5954614" cy="1292662"/>
          </a:xfrm>
          <a:prstGeom prst="rect">
            <a:avLst/>
          </a:prstGeom>
          <a:noFill/>
        </p:spPr>
        <p:txBody>
          <a:bodyPr wrap="square" rtlCol="0">
            <a:spAutoFit/>
          </a:bodyPr>
          <a:lstStyle/>
          <a:p>
            <a:r>
              <a:rPr lang="en-US" sz="2000" dirty="0">
                <a:solidFill>
                  <a:srgbClr val="FF0000"/>
                </a:solidFill>
                <a:latin typeface="Times New Roman" panose="02020603050405020304" pitchFamily="18" charset="0"/>
                <a:cs typeface="Times New Roman" panose="02020603050405020304" pitchFamily="18" charset="0"/>
              </a:rPr>
              <a:t>E to F the steam (gas) temp increases and the particles are moving faster (higher KE).  The gas stays gas, the phase does not change, so the PE is steady.  </a:t>
            </a:r>
            <a:endParaRPr lang="en-US" sz="1800" dirty="0">
              <a:solidFill>
                <a:srgbClr val="0000FF"/>
              </a:solidFill>
              <a:latin typeface="Comic Sans MS" panose="030F0702030302020204" pitchFamily="66" charset="0"/>
              <a:cs typeface="Times New Roman" panose="02020603050405020304" pitchFamily="18" charset="0"/>
            </a:endParaRPr>
          </a:p>
          <a:p>
            <a:endParaRPr lang="en-US" dirty="0">
              <a:solidFill>
                <a:srgbClr val="0000FF"/>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12378453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extLst>
              <p:ext uri="{D42A27DB-BD31-4B8C-83A1-F6EECF244321}">
                <p14:modId xmlns:p14="http://schemas.microsoft.com/office/powerpoint/2010/main" val="371286335"/>
              </p:ext>
            </p:extLst>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255048" y="147078"/>
            <a:ext cx="5954614" cy="1661993"/>
          </a:xfrm>
          <a:prstGeom prst="rect">
            <a:avLst/>
          </a:prstGeom>
          <a:noFill/>
        </p:spPr>
        <p:txBody>
          <a:bodyPr wrap="square" rtlCol="0">
            <a:spAutoFit/>
          </a:bodyPr>
          <a:lstStyle/>
          <a:p>
            <a:pPr algn="ctr"/>
            <a:r>
              <a:rPr lang="en-US" sz="2800" b="1" dirty="0">
                <a:solidFill>
                  <a:srgbClr val="0000FF"/>
                </a:solidFill>
                <a:latin typeface="Comic Sans MS" panose="030F0702030302020204" pitchFamily="66" charset="0"/>
                <a:cs typeface="Times New Roman" panose="02020603050405020304" pitchFamily="18" charset="0"/>
              </a:rPr>
              <a:t>This is a </a:t>
            </a:r>
            <a:br>
              <a:rPr lang="en-US" sz="2800" b="1" dirty="0">
                <a:solidFill>
                  <a:srgbClr val="0000FF"/>
                </a:solidFill>
                <a:latin typeface="Comic Sans MS" panose="030F0702030302020204" pitchFamily="66" charset="0"/>
                <a:cs typeface="Times New Roman" panose="02020603050405020304" pitchFamily="18" charset="0"/>
              </a:rPr>
            </a:br>
            <a:r>
              <a:rPr lang="en-US" sz="2800" b="1" dirty="0">
                <a:solidFill>
                  <a:srgbClr val="0000FF"/>
                </a:solidFill>
                <a:latin typeface="Comic Sans MS" panose="030F0702030302020204" pitchFamily="66" charset="0"/>
                <a:cs typeface="Times New Roman" panose="02020603050405020304" pitchFamily="18" charset="0"/>
              </a:rPr>
              <a:t>COMPLETE HEATING CURVE for water.  </a:t>
            </a:r>
            <a:endParaRPr lang="en-US" sz="2400" b="1" dirty="0">
              <a:solidFill>
                <a:srgbClr val="0000FF"/>
              </a:solidFill>
              <a:latin typeface="Comic Sans MS" panose="030F0702030302020204" pitchFamily="66" charset="0"/>
              <a:cs typeface="Times New Roman" panose="02020603050405020304" pitchFamily="18" charset="0"/>
            </a:endParaRPr>
          </a:p>
          <a:p>
            <a:endParaRPr lang="en-US" dirty="0">
              <a:solidFill>
                <a:srgbClr val="0000FF"/>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2688878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255048" y="147078"/>
            <a:ext cx="5954614" cy="1661993"/>
          </a:xfrm>
          <a:prstGeom prst="rect">
            <a:avLst/>
          </a:prstGeom>
          <a:noFill/>
        </p:spPr>
        <p:txBody>
          <a:bodyPr wrap="square" rtlCol="0">
            <a:spAutoFit/>
          </a:bodyPr>
          <a:lstStyle/>
          <a:p>
            <a:pPr algn="ctr"/>
            <a:r>
              <a:rPr lang="en-US" sz="2800" b="1" dirty="0">
                <a:solidFill>
                  <a:srgbClr val="0000FF"/>
                </a:solidFill>
                <a:latin typeface="Comic Sans MS" panose="030F0702030302020204" pitchFamily="66" charset="0"/>
                <a:cs typeface="Times New Roman" panose="02020603050405020304" pitchFamily="18" charset="0"/>
              </a:rPr>
              <a:t>If I changed the title to heating curve for COPPER, the same graph works.  </a:t>
            </a:r>
            <a:endParaRPr lang="en-US" sz="2400" b="1" dirty="0">
              <a:solidFill>
                <a:srgbClr val="0000FF"/>
              </a:solidFill>
              <a:latin typeface="Comic Sans MS" panose="030F0702030302020204" pitchFamily="66" charset="0"/>
              <a:cs typeface="Times New Roman" panose="02020603050405020304" pitchFamily="18" charset="0"/>
            </a:endParaRPr>
          </a:p>
          <a:p>
            <a:endParaRPr lang="en-US" dirty="0">
              <a:solidFill>
                <a:srgbClr val="0000FF"/>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3091751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a:t>
            </a:r>
            <a:r>
              <a:rPr lang="en-US" dirty="0">
                <a:solidFill>
                  <a:srgbClr val="0000FF"/>
                </a:solidFill>
              </a:rPr>
              <a:t>Cu</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F0F65C48-2125-4C7C-B51B-7F2AD518454D}"/>
              </a:ext>
            </a:extLst>
          </p:cNvPr>
          <p:cNvSpPr txBox="1"/>
          <p:nvPr/>
        </p:nvSpPr>
        <p:spPr>
          <a:xfrm>
            <a:off x="982338" y="1742079"/>
            <a:ext cx="923579" cy="369332"/>
          </a:xfrm>
          <a:prstGeom prst="rect">
            <a:avLst/>
          </a:prstGeom>
          <a:noFill/>
        </p:spPr>
        <p:txBody>
          <a:bodyPr wrap="square" rtlCol="0">
            <a:spAutoFit/>
          </a:bodyPr>
          <a:lstStyle/>
          <a:p>
            <a:r>
              <a:rPr lang="en-US" dirty="0">
                <a:solidFill>
                  <a:srgbClr val="0000FF"/>
                </a:solidFill>
              </a:rPr>
              <a:t>2835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998863" y="4122929"/>
            <a:ext cx="923579" cy="369332"/>
          </a:xfrm>
          <a:prstGeom prst="rect">
            <a:avLst/>
          </a:prstGeom>
          <a:noFill/>
        </p:spPr>
        <p:txBody>
          <a:bodyPr wrap="square" rtlCol="0">
            <a:spAutoFit/>
          </a:bodyPr>
          <a:lstStyle/>
          <a:p>
            <a:r>
              <a:rPr lang="en-US" dirty="0">
                <a:solidFill>
                  <a:srgbClr val="0000FF"/>
                </a:solidFill>
              </a:rPr>
              <a:t>1358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8" name="Straight Connector 27">
            <a:extLst>
              <a:ext uri="{FF2B5EF4-FFF2-40B4-BE49-F238E27FC236}">
                <a16:creationId xmlns:a16="http://schemas.microsoft.com/office/drawing/2014/main" id="{2AD254C7-DFB8-42DE-800A-04BE11E6C2BD}"/>
              </a:ext>
            </a:extLst>
          </p:cNvPr>
          <p:cNvCxnSpPr>
            <a:cxnSpLocks/>
          </p:cNvCxnSpPr>
          <p:nvPr/>
        </p:nvCxnSpPr>
        <p:spPr>
          <a:xfrm flipV="1">
            <a:off x="4000493" y="1911416"/>
            <a:ext cx="2095507" cy="2376183"/>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9" name="Oval 28">
            <a:extLst>
              <a:ext uri="{FF2B5EF4-FFF2-40B4-BE49-F238E27FC236}">
                <a16:creationId xmlns:a16="http://schemas.microsoft.com/office/drawing/2014/main" id="{50AD4DDE-D307-4F3F-AEAE-ADB4BFF3110D}"/>
              </a:ext>
            </a:extLst>
          </p:cNvPr>
          <p:cNvSpPr/>
          <p:nvPr/>
        </p:nvSpPr>
        <p:spPr>
          <a:xfrm>
            <a:off x="6026229" y="1821847"/>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0" name="TextBox 29">
            <a:extLst>
              <a:ext uri="{FF2B5EF4-FFF2-40B4-BE49-F238E27FC236}">
                <a16:creationId xmlns:a16="http://schemas.microsoft.com/office/drawing/2014/main" id="{71D4E609-FE9A-44F7-A8EB-20A66C396F57}"/>
              </a:ext>
            </a:extLst>
          </p:cNvPr>
          <p:cNvSpPr txBox="1"/>
          <p:nvPr/>
        </p:nvSpPr>
        <p:spPr>
          <a:xfrm>
            <a:off x="5745299" y="1997275"/>
            <a:ext cx="727112" cy="369332"/>
          </a:xfrm>
          <a:prstGeom prst="rect">
            <a:avLst/>
          </a:prstGeom>
          <a:noFill/>
        </p:spPr>
        <p:txBody>
          <a:bodyPr wrap="square" rtlCol="0">
            <a:spAutoFit/>
          </a:bodyPr>
          <a:lstStyle/>
          <a:p>
            <a:pPr algn="ctr"/>
            <a:r>
              <a:rPr lang="en-US" dirty="0"/>
              <a:t>D</a:t>
            </a:r>
          </a:p>
        </p:txBody>
      </p:sp>
      <p:cxnSp>
        <p:nvCxnSpPr>
          <p:cNvPr id="31" name="Straight Connector 30">
            <a:extLst>
              <a:ext uri="{FF2B5EF4-FFF2-40B4-BE49-F238E27FC236}">
                <a16:creationId xmlns:a16="http://schemas.microsoft.com/office/drawing/2014/main" id="{F1AD77EF-5B75-43C4-BB45-44E6CED31BEC}"/>
              </a:ext>
            </a:extLst>
          </p:cNvPr>
          <p:cNvCxnSpPr>
            <a:cxnSpLocks/>
          </p:cNvCxnSpPr>
          <p:nvPr/>
        </p:nvCxnSpPr>
        <p:spPr>
          <a:xfrm>
            <a:off x="6166229" y="1901405"/>
            <a:ext cx="4222677" cy="0"/>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32" name="Oval 31">
            <a:extLst>
              <a:ext uri="{FF2B5EF4-FFF2-40B4-BE49-F238E27FC236}">
                <a16:creationId xmlns:a16="http://schemas.microsoft.com/office/drawing/2014/main" id="{5B72C800-C84F-4619-90F3-C70089644968}"/>
              </a:ext>
            </a:extLst>
          </p:cNvPr>
          <p:cNvSpPr/>
          <p:nvPr/>
        </p:nvSpPr>
        <p:spPr>
          <a:xfrm>
            <a:off x="10306280" y="1831822"/>
            <a:ext cx="165253" cy="159114"/>
          </a:xfrm>
          <a:prstGeom prst="ellips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3" name="TextBox 32">
            <a:extLst>
              <a:ext uri="{FF2B5EF4-FFF2-40B4-BE49-F238E27FC236}">
                <a16:creationId xmlns:a16="http://schemas.microsoft.com/office/drawing/2014/main" id="{21B2CBAE-D631-4CF9-B533-9F98088EB163}"/>
              </a:ext>
            </a:extLst>
          </p:cNvPr>
          <p:cNvSpPr txBox="1"/>
          <p:nvPr/>
        </p:nvSpPr>
        <p:spPr>
          <a:xfrm>
            <a:off x="10025350" y="2007250"/>
            <a:ext cx="727112" cy="369332"/>
          </a:xfrm>
          <a:prstGeom prst="rect">
            <a:avLst/>
          </a:prstGeom>
          <a:noFill/>
          <a:ln>
            <a:noFill/>
          </a:ln>
        </p:spPr>
        <p:txBody>
          <a:bodyPr wrap="square" rtlCol="0">
            <a:spAutoFit/>
          </a:bodyPr>
          <a:lstStyle/>
          <a:p>
            <a:pPr algn="ctr"/>
            <a:r>
              <a:rPr lang="en-US" dirty="0">
                <a:solidFill>
                  <a:schemeClr val="tx1">
                    <a:lumMod val="95000"/>
                    <a:lumOff val="5000"/>
                  </a:schemeClr>
                </a:solidFill>
              </a:rPr>
              <a:t>E</a:t>
            </a:r>
          </a:p>
        </p:txBody>
      </p:sp>
      <p:cxnSp>
        <p:nvCxnSpPr>
          <p:cNvPr id="34" name="Straight Connector 33">
            <a:extLst>
              <a:ext uri="{FF2B5EF4-FFF2-40B4-BE49-F238E27FC236}">
                <a16:creationId xmlns:a16="http://schemas.microsoft.com/office/drawing/2014/main" id="{A43A2934-ED1A-46EC-A491-BBE63F216C9D}"/>
              </a:ext>
            </a:extLst>
          </p:cNvPr>
          <p:cNvCxnSpPr>
            <a:cxnSpLocks/>
          </p:cNvCxnSpPr>
          <p:nvPr/>
        </p:nvCxnSpPr>
        <p:spPr>
          <a:xfrm flipV="1">
            <a:off x="10410137" y="507987"/>
            <a:ext cx="1124523" cy="1401368"/>
          </a:xfrm>
          <a:prstGeom prst="line">
            <a:avLst/>
          </a:prstGeom>
          <a:ln w="38100">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20" name="Isosceles Triangle 19">
            <a:extLst>
              <a:ext uri="{FF2B5EF4-FFF2-40B4-BE49-F238E27FC236}">
                <a16:creationId xmlns:a16="http://schemas.microsoft.com/office/drawing/2014/main" id="{83E197C1-09F2-4542-8D6D-32CC43B49894}"/>
              </a:ext>
            </a:extLst>
          </p:cNvPr>
          <p:cNvSpPr/>
          <p:nvPr/>
        </p:nvSpPr>
        <p:spPr>
          <a:xfrm rot="2134608">
            <a:off x="11341864" y="387983"/>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5" name="Oval 34">
            <a:extLst>
              <a:ext uri="{FF2B5EF4-FFF2-40B4-BE49-F238E27FC236}">
                <a16:creationId xmlns:a16="http://schemas.microsoft.com/office/drawing/2014/main" id="{EDEC5ABA-841C-4370-93FC-77E241354ABA}"/>
              </a:ext>
            </a:extLst>
          </p:cNvPr>
          <p:cNvSpPr/>
          <p:nvPr/>
        </p:nvSpPr>
        <p:spPr>
          <a:xfrm>
            <a:off x="11044409" y="941523"/>
            <a:ext cx="165253" cy="159114"/>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546F14C3-415E-4A08-B094-6BF6FD6B734B}"/>
              </a:ext>
            </a:extLst>
          </p:cNvPr>
          <p:cNvSpPr txBox="1"/>
          <p:nvPr/>
        </p:nvSpPr>
        <p:spPr>
          <a:xfrm>
            <a:off x="10763479" y="1116951"/>
            <a:ext cx="727112" cy="369332"/>
          </a:xfrm>
          <a:prstGeom prst="rect">
            <a:avLst/>
          </a:prstGeom>
          <a:noFill/>
          <a:ln>
            <a:noFill/>
          </a:ln>
        </p:spPr>
        <p:txBody>
          <a:bodyPr wrap="square" rtlCol="0">
            <a:spAutoFit/>
          </a:bodyPr>
          <a:lstStyle/>
          <a:p>
            <a:pPr algn="ctr"/>
            <a:r>
              <a:rPr lang="en-US" dirty="0"/>
              <a:t>F</a:t>
            </a:r>
          </a:p>
        </p:txBody>
      </p:sp>
      <p:graphicFrame>
        <p:nvGraphicFramePr>
          <p:cNvPr id="6" name="Table 18">
            <a:extLst>
              <a:ext uri="{FF2B5EF4-FFF2-40B4-BE49-F238E27FC236}">
                <a16:creationId xmlns:a16="http://schemas.microsoft.com/office/drawing/2014/main" id="{07339B6E-F9C2-4E78-8665-D650EF177069}"/>
              </a:ext>
            </a:extLst>
          </p:cNvPr>
          <p:cNvGraphicFramePr>
            <a:graphicFrameLocks noGrp="1"/>
          </p:cNvGraphicFramePr>
          <p:nvPr/>
        </p:nvGraphicFramePr>
        <p:xfrm>
          <a:off x="6472409" y="2855435"/>
          <a:ext cx="5569027" cy="2409165"/>
        </p:xfrm>
        <a:graphic>
          <a:graphicData uri="http://schemas.openxmlformats.org/drawingml/2006/table">
            <a:tbl>
              <a:tblPr firstRow="1" bandRow="1">
                <a:tableStyleId>{5C22544A-7EE6-4342-B048-85BDC9FD1C3A}</a:tableStyleId>
              </a:tblPr>
              <a:tblGrid>
                <a:gridCol w="864825">
                  <a:extLst>
                    <a:ext uri="{9D8B030D-6E8A-4147-A177-3AD203B41FA5}">
                      <a16:colId xmlns:a16="http://schemas.microsoft.com/office/drawing/2014/main" val="3627737293"/>
                    </a:ext>
                  </a:extLst>
                </a:gridCol>
                <a:gridCol w="1200838">
                  <a:extLst>
                    <a:ext uri="{9D8B030D-6E8A-4147-A177-3AD203B41FA5}">
                      <a16:colId xmlns:a16="http://schemas.microsoft.com/office/drawing/2014/main" val="2391250394"/>
                    </a:ext>
                  </a:extLst>
                </a:gridCol>
                <a:gridCol w="1200839">
                  <a:extLst>
                    <a:ext uri="{9D8B030D-6E8A-4147-A177-3AD203B41FA5}">
                      <a16:colId xmlns:a16="http://schemas.microsoft.com/office/drawing/2014/main" val="3244388442"/>
                    </a:ext>
                  </a:extLst>
                </a:gridCol>
                <a:gridCol w="1178805">
                  <a:extLst>
                    <a:ext uri="{9D8B030D-6E8A-4147-A177-3AD203B41FA5}">
                      <a16:colId xmlns:a16="http://schemas.microsoft.com/office/drawing/2014/main" val="2442334457"/>
                    </a:ext>
                  </a:extLst>
                </a:gridCol>
                <a:gridCol w="1123720">
                  <a:extLst>
                    <a:ext uri="{9D8B030D-6E8A-4147-A177-3AD203B41FA5}">
                      <a16:colId xmlns:a16="http://schemas.microsoft.com/office/drawing/2014/main" val="1514707296"/>
                    </a:ext>
                  </a:extLst>
                </a:gridCol>
              </a:tblGrid>
              <a:tr h="48517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S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LIQUID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r>
                        <a:rPr lang="en-US" sz="1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9" name="TextBox 18">
            <a:extLst>
              <a:ext uri="{FF2B5EF4-FFF2-40B4-BE49-F238E27FC236}">
                <a16:creationId xmlns:a16="http://schemas.microsoft.com/office/drawing/2014/main" id="{EF48E4B4-0138-4765-9F55-6715A8483EFF}"/>
              </a:ext>
            </a:extLst>
          </p:cNvPr>
          <p:cNvSpPr txBox="1"/>
          <p:nvPr/>
        </p:nvSpPr>
        <p:spPr>
          <a:xfrm>
            <a:off x="5106192" y="70510"/>
            <a:ext cx="5954614" cy="2092881"/>
          </a:xfrm>
          <a:prstGeom prst="rect">
            <a:avLst/>
          </a:prstGeom>
          <a:noFill/>
        </p:spPr>
        <p:txBody>
          <a:bodyPr wrap="square" rtlCol="0">
            <a:spAutoFit/>
          </a:bodyPr>
          <a:lstStyle/>
          <a:p>
            <a:pPr algn="ctr"/>
            <a:r>
              <a:rPr lang="en-US" sz="2800" b="1" dirty="0">
                <a:solidFill>
                  <a:srgbClr val="0000FF"/>
                </a:solidFill>
                <a:latin typeface="Comic Sans MS" panose="030F0702030302020204" pitchFamily="66" charset="0"/>
                <a:cs typeface="Times New Roman" panose="02020603050405020304" pitchFamily="18" charset="0"/>
              </a:rPr>
              <a:t>But I’d have to change the melting point temp, and the BP temp too.  Otherwise,</a:t>
            </a:r>
            <a:br>
              <a:rPr lang="en-US" sz="2800" b="1" dirty="0">
                <a:solidFill>
                  <a:srgbClr val="0000FF"/>
                </a:solidFill>
                <a:latin typeface="Comic Sans MS" panose="030F0702030302020204" pitchFamily="66" charset="0"/>
                <a:cs typeface="Times New Roman" panose="02020603050405020304" pitchFamily="18" charset="0"/>
              </a:rPr>
            </a:br>
            <a:r>
              <a:rPr lang="en-US" sz="2800" b="1" dirty="0">
                <a:solidFill>
                  <a:srgbClr val="0000FF"/>
                </a:solidFill>
                <a:latin typeface="Comic Sans MS" panose="030F0702030302020204" pitchFamily="66" charset="0"/>
                <a:cs typeface="Times New Roman" panose="02020603050405020304" pitchFamily="18" charset="0"/>
              </a:rPr>
              <a:t>it’s identical.  Boxes too.  </a:t>
            </a:r>
            <a:endParaRPr lang="en-US" sz="2400" b="1" dirty="0">
              <a:solidFill>
                <a:srgbClr val="0000FF"/>
              </a:solidFill>
              <a:latin typeface="Comic Sans MS" panose="030F0702030302020204" pitchFamily="66" charset="0"/>
              <a:cs typeface="Times New Roman" panose="02020603050405020304" pitchFamily="18" charset="0"/>
            </a:endParaRPr>
          </a:p>
          <a:p>
            <a:endParaRPr lang="en-US" dirty="0">
              <a:solidFill>
                <a:srgbClr val="0000FF"/>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387587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C7961B-2098-46ED-92A3-CA1D5AEB839F}"/>
              </a:ext>
            </a:extLst>
          </p:cNvPr>
          <p:cNvSpPr txBox="1"/>
          <p:nvPr/>
        </p:nvSpPr>
        <p:spPr>
          <a:xfrm>
            <a:off x="0" y="0"/>
            <a:ext cx="12192000" cy="6186309"/>
          </a:xfrm>
          <a:prstGeom prst="rect">
            <a:avLst/>
          </a:prstGeom>
          <a:noFill/>
        </p:spPr>
        <p:txBody>
          <a:bodyPr wrap="square" rtlCol="0">
            <a:spAutoFit/>
          </a:bodyPr>
          <a:lstStyle/>
          <a:p>
            <a:r>
              <a:rPr lang="en-US" sz="3600" dirty="0"/>
              <a:t>Every heating curve in chemistry is THE SAME, except for the temperature of melting and boiling, and the title. </a:t>
            </a:r>
          </a:p>
          <a:p>
            <a:endParaRPr lang="en-US" sz="3600" dirty="0"/>
          </a:p>
          <a:p>
            <a:r>
              <a:rPr lang="en-US" sz="3600" dirty="0">
                <a:solidFill>
                  <a:srgbClr val="0000FF"/>
                </a:solidFill>
              </a:rPr>
              <a:t>The same curve, and the same stuff happens at each segment, temperature and kinetic energy change or stay steady, and the PE changes or is steady in the same segments. </a:t>
            </a:r>
          </a:p>
          <a:p>
            <a:endParaRPr lang="en-US" sz="3600" dirty="0"/>
          </a:p>
          <a:p>
            <a:r>
              <a:rPr lang="en-US" sz="3600" dirty="0">
                <a:solidFill>
                  <a:srgbClr val="FF0000"/>
                </a:solidFill>
              </a:rPr>
              <a:t>Only the size of the Y axis scale, the temperature scale, and the title, adjust. </a:t>
            </a:r>
          </a:p>
          <a:p>
            <a:endParaRPr lang="en-US" sz="3600" dirty="0"/>
          </a:p>
          <a:p>
            <a:r>
              <a:rPr lang="en-US" sz="3600" dirty="0"/>
              <a:t>One size mostly fits ALL ELEMENTS and all compounds.  </a:t>
            </a:r>
          </a:p>
        </p:txBody>
      </p:sp>
    </p:spTree>
    <p:extLst>
      <p:ext uri="{BB962C8B-B14F-4D97-AF65-F5344CB8AC3E}">
        <p14:creationId xmlns:p14="http://schemas.microsoft.com/office/powerpoint/2010/main" val="1496055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CD498C-17F9-45B1-A177-74B804AD85A4}"/>
              </a:ext>
            </a:extLst>
          </p:cNvPr>
          <p:cNvSpPr txBox="1"/>
          <p:nvPr/>
        </p:nvSpPr>
        <p:spPr>
          <a:xfrm>
            <a:off x="0" y="0"/>
            <a:ext cx="12192000" cy="584775"/>
          </a:xfrm>
          <a:prstGeom prst="rect">
            <a:avLst/>
          </a:prstGeom>
          <a:noFill/>
        </p:spPr>
        <p:txBody>
          <a:bodyPr wrap="square" rtlCol="0">
            <a:spAutoFit/>
          </a:bodyPr>
          <a:lstStyle/>
          <a:p>
            <a:r>
              <a:rPr lang="en-US" sz="1600" dirty="0">
                <a:solidFill>
                  <a:srgbClr val="0000FF"/>
                </a:solidFill>
                <a:latin typeface="Comic Sans MS" panose="030F0702030302020204" pitchFamily="66" charset="0"/>
              </a:rPr>
              <a:t>The opposite of HEATING is cooling.  Cooling curves are jut heating curves, in reverse.  Make the graph for the COOLING CURVE FOR WATER.  This is the EXACT same set up as we did in the first graph.  </a:t>
            </a:r>
            <a:r>
              <a:rPr lang="en-US" sz="1600" dirty="0">
                <a:solidFill>
                  <a:srgbClr val="FF0000"/>
                </a:solidFill>
                <a:latin typeface="Comic Sans MS" panose="030F0702030302020204" pitchFamily="66" charset="0"/>
              </a:rPr>
              <a:t>Title to the right, BOXES to the left.  </a:t>
            </a:r>
          </a:p>
        </p:txBody>
      </p:sp>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a:t>
            </a:r>
            <a:r>
              <a:rPr lang="en-US" dirty="0">
                <a:solidFill>
                  <a:srgbClr val="FF0000"/>
                </a:solidFill>
              </a:rPr>
              <a:t>REMOVED</a:t>
            </a:r>
            <a:r>
              <a:rPr lang="en-US" dirty="0">
                <a:solidFill>
                  <a:schemeClr val="tx1">
                    <a:lumMod val="95000"/>
                    <a:lumOff val="5000"/>
                  </a:schemeClr>
                </a:solidFill>
              </a:rPr>
              <a:t>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rgbClr val="FF0000"/>
                </a:solidFill>
              </a:rPr>
              <a:t>COOLING Curve for H</a:t>
            </a:r>
            <a:r>
              <a:rPr lang="en-US" baseline="-25000" dirty="0">
                <a:solidFill>
                  <a:srgbClr val="FF0000"/>
                </a:solidFill>
              </a:rPr>
              <a:t>2</a:t>
            </a:r>
            <a:r>
              <a:rPr lang="en-US" dirty="0">
                <a:solidFill>
                  <a:srgbClr val="FF0000"/>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graphicFrame>
        <p:nvGraphicFramePr>
          <p:cNvPr id="19" name="Table 18">
            <a:extLst>
              <a:ext uri="{FF2B5EF4-FFF2-40B4-BE49-F238E27FC236}">
                <a16:creationId xmlns:a16="http://schemas.microsoft.com/office/drawing/2014/main" id="{5B979AF3-A380-4CB1-818A-201778727794}"/>
              </a:ext>
            </a:extLst>
          </p:cNvPr>
          <p:cNvGraphicFramePr>
            <a:graphicFrameLocks noGrp="1"/>
          </p:cNvGraphicFramePr>
          <p:nvPr>
            <p:extLst>
              <p:ext uri="{D42A27DB-BD31-4B8C-83A1-F6EECF244321}">
                <p14:modId xmlns:p14="http://schemas.microsoft.com/office/powerpoint/2010/main" val="3583143711"/>
              </p:ext>
            </p:extLst>
          </p:nvPr>
        </p:nvGraphicFramePr>
        <p:xfrm>
          <a:off x="2390660" y="2967219"/>
          <a:ext cx="5297276" cy="2537920"/>
        </p:xfrm>
        <a:graphic>
          <a:graphicData uri="http://schemas.openxmlformats.org/drawingml/2006/table">
            <a:tbl>
              <a:tblPr firstRow="1" bandRow="1">
                <a:tableStyleId>{5C22544A-7EE6-4342-B048-85BDC9FD1C3A}</a:tableStyleId>
              </a:tblPr>
              <a:tblGrid>
                <a:gridCol w="848299">
                  <a:extLst>
                    <a:ext uri="{9D8B030D-6E8A-4147-A177-3AD203B41FA5}">
                      <a16:colId xmlns:a16="http://schemas.microsoft.com/office/drawing/2014/main" val="3627737293"/>
                    </a:ext>
                  </a:extLst>
                </a:gridCol>
                <a:gridCol w="1035585">
                  <a:extLst>
                    <a:ext uri="{9D8B030D-6E8A-4147-A177-3AD203B41FA5}">
                      <a16:colId xmlns:a16="http://schemas.microsoft.com/office/drawing/2014/main" val="2391250394"/>
                    </a:ext>
                  </a:extLst>
                </a:gridCol>
                <a:gridCol w="1156772">
                  <a:extLst>
                    <a:ext uri="{9D8B030D-6E8A-4147-A177-3AD203B41FA5}">
                      <a16:colId xmlns:a16="http://schemas.microsoft.com/office/drawing/2014/main" val="3244388442"/>
                    </a:ext>
                  </a:extLst>
                </a:gridCol>
                <a:gridCol w="1112703">
                  <a:extLst>
                    <a:ext uri="{9D8B030D-6E8A-4147-A177-3AD203B41FA5}">
                      <a16:colId xmlns:a16="http://schemas.microsoft.com/office/drawing/2014/main" val="2442334457"/>
                    </a:ext>
                  </a:extLst>
                </a:gridCol>
                <a:gridCol w="1143917">
                  <a:extLst>
                    <a:ext uri="{9D8B030D-6E8A-4147-A177-3AD203B41FA5}">
                      <a16:colId xmlns:a16="http://schemas.microsoft.com/office/drawing/2014/main" val="1514707296"/>
                    </a:ext>
                  </a:extLst>
                </a:gridCol>
              </a:tblGrid>
              <a:tr h="392048">
                <a:tc>
                  <a:txBody>
                    <a:bodyPr/>
                    <a:lstStyle/>
                    <a:p>
                      <a:pPr algn="ctr"/>
                      <a:r>
                        <a:rPr lang="en-US" sz="1200" b="0" dirty="0">
                          <a:solidFill>
                            <a:srgbClr val="FF0000"/>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Times New Roman" panose="02020603050405020304" pitchFamily="18" charset="0"/>
                          <a:cs typeface="Times New Roman" panose="02020603050405020304" pitchFamily="18" charset="0"/>
                        </a:rPr>
                        <a:t>Kinetic</a:t>
                      </a:r>
                      <a:br>
                        <a:rPr lang="en-US" sz="1200" b="0" dirty="0">
                          <a:solidFill>
                            <a:srgbClr val="FF0000"/>
                          </a:solidFill>
                          <a:latin typeface="Times New Roman" panose="02020603050405020304" pitchFamily="18" charset="0"/>
                          <a:cs typeface="Times New Roman" panose="02020603050405020304" pitchFamily="18" charset="0"/>
                        </a:rPr>
                      </a:br>
                      <a:r>
                        <a:rPr lang="en-US" sz="1200" b="0" dirty="0">
                          <a:solidFill>
                            <a:srgbClr val="FF0000"/>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Times New Roman" panose="02020603050405020304" pitchFamily="18" charset="0"/>
                          <a:cs typeface="Times New Roman" panose="02020603050405020304" pitchFamily="18" charset="0"/>
                        </a:rPr>
                        <a:t>Potential</a:t>
                      </a:r>
                      <a:br>
                        <a:rPr lang="en-US" sz="1200" b="0" dirty="0">
                          <a:solidFill>
                            <a:srgbClr val="FF0000"/>
                          </a:solidFill>
                          <a:latin typeface="Times New Roman" panose="02020603050405020304" pitchFamily="18" charset="0"/>
                          <a:cs typeface="Times New Roman" panose="02020603050405020304" pitchFamily="18" charset="0"/>
                        </a:rPr>
                      </a:br>
                      <a:r>
                        <a:rPr lang="en-US" sz="1200" b="0" dirty="0">
                          <a:solidFill>
                            <a:srgbClr val="FF0000"/>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416144">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416144">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416144">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416144">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416144">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Tree>
    <p:extLst>
      <p:ext uri="{BB962C8B-B14F-4D97-AF65-F5344CB8AC3E}">
        <p14:creationId xmlns:p14="http://schemas.microsoft.com/office/powerpoint/2010/main" val="4128833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REMOVED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chemeClr val="tx1">
                    <a:lumMod val="95000"/>
                    <a:lumOff val="5000"/>
                  </a:schemeClr>
                </a:solidFill>
              </a:rPr>
              <a:t>COOLING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graphicFrame>
        <p:nvGraphicFramePr>
          <p:cNvPr id="17" name="Table 18">
            <a:extLst>
              <a:ext uri="{FF2B5EF4-FFF2-40B4-BE49-F238E27FC236}">
                <a16:creationId xmlns:a16="http://schemas.microsoft.com/office/drawing/2014/main" id="{6881D63E-6925-49C9-BAE2-E9C0E2DBC360}"/>
              </a:ext>
            </a:extLst>
          </p:cNvPr>
          <p:cNvGraphicFramePr>
            <a:graphicFrameLocks noGrp="1"/>
          </p:cNvGraphicFramePr>
          <p:nvPr>
            <p:extLst>
              <p:ext uri="{D42A27DB-BD31-4B8C-83A1-F6EECF244321}">
                <p14:modId xmlns:p14="http://schemas.microsoft.com/office/powerpoint/2010/main" val="3454727520"/>
              </p:ext>
            </p:extLst>
          </p:nvPr>
        </p:nvGraphicFramePr>
        <p:xfrm>
          <a:off x="2390660" y="2967219"/>
          <a:ext cx="5297276" cy="2537920"/>
        </p:xfrm>
        <a:graphic>
          <a:graphicData uri="http://schemas.openxmlformats.org/drawingml/2006/table">
            <a:tbl>
              <a:tblPr firstRow="1" bandRow="1">
                <a:tableStyleId>{5C22544A-7EE6-4342-B048-85BDC9FD1C3A}</a:tableStyleId>
              </a:tblPr>
              <a:tblGrid>
                <a:gridCol w="848299">
                  <a:extLst>
                    <a:ext uri="{9D8B030D-6E8A-4147-A177-3AD203B41FA5}">
                      <a16:colId xmlns:a16="http://schemas.microsoft.com/office/drawing/2014/main" val="3627737293"/>
                    </a:ext>
                  </a:extLst>
                </a:gridCol>
                <a:gridCol w="1035585">
                  <a:extLst>
                    <a:ext uri="{9D8B030D-6E8A-4147-A177-3AD203B41FA5}">
                      <a16:colId xmlns:a16="http://schemas.microsoft.com/office/drawing/2014/main" val="2391250394"/>
                    </a:ext>
                  </a:extLst>
                </a:gridCol>
                <a:gridCol w="1156772">
                  <a:extLst>
                    <a:ext uri="{9D8B030D-6E8A-4147-A177-3AD203B41FA5}">
                      <a16:colId xmlns:a16="http://schemas.microsoft.com/office/drawing/2014/main" val="3244388442"/>
                    </a:ext>
                  </a:extLst>
                </a:gridCol>
                <a:gridCol w="1112703">
                  <a:extLst>
                    <a:ext uri="{9D8B030D-6E8A-4147-A177-3AD203B41FA5}">
                      <a16:colId xmlns:a16="http://schemas.microsoft.com/office/drawing/2014/main" val="2442334457"/>
                    </a:ext>
                  </a:extLst>
                </a:gridCol>
                <a:gridCol w="1143917">
                  <a:extLst>
                    <a:ext uri="{9D8B030D-6E8A-4147-A177-3AD203B41FA5}">
                      <a16:colId xmlns:a16="http://schemas.microsoft.com/office/drawing/2014/main" val="1514707296"/>
                    </a:ext>
                  </a:extLst>
                </a:gridCol>
              </a:tblGrid>
              <a:tr h="392048">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8" name="Oval 17">
            <a:extLst>
              <a:ext uri="{FF2B5EF4-FFF2-40B4-BE49-F238E27FC236}">
                <a16:creationId xmlns:a16="http://schemas.microsoft.com/office/drawing/2014/main" id="{219E594A-114D-4C42-865C-361A256014D2}"/>
              </a:ext>
            </a:extLst>
          </p:cNvPr>
          <p:cNvSpPr/>
          <p:nvPr/>
        </p:nvSpPr>
        <p:spPr>
          <a:xfrm>
            <a:off x="2153797" y="1027085"/>
            <a:ext cx="165253" cy="15911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a:extLst>
              <a:ext uri="{FF2B5EF4-FFF2-40B4-BE49-F238E27FC236}">
                <a16:creationId xmlns:a16="http://schemas.microsoft.com/office/drawing/2014/main" id="{92D5E82F-FFF7-4F81-94F6-041000547CA6}"/>
              </a:ext>
            </a:extLst>
          </p:cNvPr>
          <p:cNvSpPr txBox="1"/>
          <p:nvPr/>
        </p:nvSpPr>
        <p:spPr>
          <a:xfrm>
            <a:off x="2754217" y="71925"/>
            <a:ext cx="9298233" cy="369332"/>
          </a:xfrm>
          <a:prstGeom prst="rect">
            <a:avLst/>
          </a:prstGeom>
          <a:noFill/>
        </p:spPr>
        <p:txBody>
          <a:bodyPr wrap="square" rtlCol="0">
            <a:spAutoFit/>
          </a:bodyPr>
          <a:lstStyle/>
          <a:p>
            <a:r>
              <a:rPr lang="en-US" dirty="0">
                <a:solidFill>
                  <a:srgbClr val="FF0000"/>
                </a:solidFill>
              </a:rPr>
              <a:t>Pick a point to start, really, really hot, above the BP.  Label this “A”.  </a:t>
            </a:r>
          </a:p>
        </p:txBody>
      </p:sp>
      <p:sp>
        <p:nvSpPr>
          <p:cNvPr id="19" name="TextBox 18">
            <a:extLst>
              <a:ext uri="{FF2B5EF4-FFF2-40B4-BE49-F238E27FC236}">
                <a16:creationId xmlns:a16="http://schemas.microsoft.com/office/drawing/2014/main" id="{CC1C587B-F70F-4DE8-A3E3-FB972D0878E9}"/>
              </a:ext>
            </a:extLst>
          </p:cNvPr>
          <p:cNvSpPr txBox="1"/>
          <p:nvPr/>
        </p:nvSpPr>
        <p:spPr>
          <a:xfrm>
            <a:off x="1641512" y="829841"/>
            <a:ext cx="727112" cy="369332"/>
          </a:xfrm>
          <a:prstGeom prst="rect">
            <a:avLst/>
          </a:prstGeom>
          <a:noFill/>
        </p:spPr>
        <p:txBody>
          <a:bodyPr wrap="square" rtlCol="0">
            <a:spAutoFit/>
          </a:bodyPr>
          <a:lstStyle/>
          <a:p>
            <a:pPr algn="ctr"/>
            <a:r>
              <a:rPr lang="en-US" dirty="0">
                <a:solidFill>
                  <a:srgbClr val="FF0000"/>
                </a:solidFill>
              </a:rPr>
              <a:t>A</a:t>
            </a:r>
          </a:p>
        </p:txBody>
      </p:sp>
    </p:spTree>
    <p:extLst>
      <p:ext uri="{BB962C8B-B14F-4D97-AF65-F5344CB8AC3E}">
        <p14:creationId xmlns:p14="http://schemas.microsoft.com/office/powerpoint/2010/main" val="2013235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rgbClr val="FF0000"/>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rgbClr val="FF0000"/>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rgbClr val="FF0000"/>
                </a:solidFill>
              </a:rPr>
              <a:t>Heating Curve for H</a:t>
            </a:r>
            <a:r>
              <a:rPr lang="en-US" baseline="-25000" dirty="0">
                <a:solidFill>
                  <a:srgbClr val="FF0000"/>
                </a:solidFill>
              </a:rPr>
              <a:t>2</a:t>
            </a:r>
            <a:r>
              <a:rPr lang="en-US" dirty="0">
                <a:solidFill>
                  <a:srgbClr val="FF0000"/>
                </a:solidFill>
              </a:rPr>
              <a:t>O</a:t>
            </a:r>
          </a:p>
        </p:txBody>
      </p:sp>
    </p:spTree>
    <p:extLst>
      <p:ext uri="{BB962C8B-B14F-4D97-AF65-F5344CB8AC3E}">
        <p14:creationId xmlns:p14="http://schemas.microsoft.com/office/powerpoint/2010/main" val="4273352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REMOVED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chemeClr val="tx1">
                    <a:lumMod val="95000"/>
                    <a:lumOff val="5000"/>
                  </a:schemeClr>
                </a:solidFill>
              </a:rPr>
              <a:t>COOLING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graphicFrame>
        <p:nvGraphicFramePr>
          <p:cNvPr id="17" name="Table 18">
            <a:extLst>
              <a:ext uri="{FF2B5EF4-FFF2-40B4-BE49-F238E27FC236}">
                <a16:creationId xmlns:a16="http://schemas.microsoft.com/office/drawing/2014/main" id="{6881D63E-6925-49C9-BAE2-E9C0E2DBC360}"/>
              </a:ext>
            </a:extLst>
          </p:cNvPr>
          <p:cNvGraphicFramePr>
            <a:graphicFrameLocks noGrp="1"/>
          </p:cNvGraphicFramePr>
          <p:nvPr>
            <p:extLst>
              <p:ext uri="{D42A27DB-BD31-4B8C-83A1-F6EECF244321}">
                <p14:modId xmlns:p14="http://schemas.microsoft.com/office/powerpoint/2010/main" val="1095947192"/>
              </p:ext>
            </p:extLst>
          </p:nvPr>
        </p:nvGraphicFramePr>
        <p:xfrm>
          <a:off x="2390660" y="2967219"/>
          <a:ext cx="5297276" cy="2537920"/>
        </p:xfrm>
        <a:graphic>
          <a:graphicData uri="http://schemas.openxmlformats.org/drawingml/2006/table">
            <a:tbl>
              <a:tblPr firstRow="1" bandRow="1">
                <a:tableStyleId>{5C22544A-7EE6-4342-B048-85BDC9FD1C3A}</a:tableStyleId>
              </a:tblPr>
              <a:tblGrid>
                <a:gridCol w="848299">
                  <a:extLst>
                    <a:ext uri="{9D8B030D-6E8A-4147-A177-3AD203B41FA5}">
                      <a16:colId xmlns:a16="http://schemas.microsoft.com/office/drawing/2014/main" val="3627737293"/>
                    </a:ext>
                  </a:extLst>
                </a:gridCol>
                <a:gridCol w="1035585">
                  <a:extLst>
                    <a:ext uri="{9D8B030D-6E8A-4147-A177-3AD203B41FA5}">
                      <a16:colId xmlns:a16="http://schemas.microsoft.com/office/drawing/2014/main" val="2391250394"/>
                    </a:ext>
                  </a:extLst>
                </a:gridCol>
                <a:gridCol w="1156772">
                  <a:extLst>
                    <a:ext uri="{9D8B030D-6E8A-4147-A177-3AD203B41FA5}">
                      <a16:colId xmlns:a16="http://schemas.microsoft.com/office/drawing/2014/main" val="3244388442"/>
                    </a:ext>
                  </a:extLst>
                </a:gridCol>
                <a:gridCol w="1112703">
                  <a:extLst>
                    <a:ext uri="{9D8B030D-6E8A-4147-A177-3AD203B41FA5}">
                      <a16:colId xmlns:a16="http://schemas.microsoft.com/office/drawing/2014/main" val="2442334457"/>
                    </a:ext>
                  </a:extLst>
                </a:gridCol>
                <a:gridCol w="1143917">
                  <a:extLst>
                    <a:ext uri="{9D8B030D-6E8A-4147-A177-3AD203B41FA5}">
                      <a16:colId xmlns:a16="http://schemas.microsoft.com/office/drawing/2014/main" val="1514707296"/>
                    </a:ext>
                  </a:extLst>
                </a:gridCol>
              </a:tblGrid>
              <a:tr h="392048">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416144">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8" name="Oval 17">
            <a:extLst>
              <a:ext uri="{FF2B5EF4-FFF2-40B4-BE49-F238E27FC236}">
                <a16:creationId xmlns:a16="http://schemas.microsoft.com/office/drawing/2014/main" id="{219E594A-114D-4C42-865C-361A256014D2}"/>
              </a:ext>
            </a:extLst>
          </p:cNvPr>
          <p:cNvSpPr/>
          <p:nvPr/>
        </p:nvSpPr>
        <p:spPr>
          <a:xfrm>
            <a:off x="2153797" y="1027085"/>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a:extLst>
              <a:ext uri="{FF2B5EF4-FFF2-40B4-BE49-F238E27FC236}">
                <a16:creationId xmlns:a16="http://schemas.microsoft.com/office/drawing/2014/main" id="{92D5E82F-FFF7-4F81-94F6-041000547CA6}"/>
              </a:ext>
            </a:extLst>
          </p:cNvPr>
          <p:cNvSpPr txBox="1"/>
          <p:nvPr/>
        </p:nvSpPr>
        <p:spPr>
          <a:xfrm>
            <a:off x="2754217" y="71925"/>
            <a:ext cx="9437783" cy="923330"/>
          </a:xfrm>
          <a:prstGeom prst="rect">
            <a:avLst/>
          </a:prstGeom>
          <a:noFill/>
        </p:spPr>
        <p:txBody>
          <a:bodyPr wrap="square" rtlCol="0">
            <a:spAutoFit/>
          </a:bodyPr>
          <a:lstStyle/>
          <a:p>
            <a:r>
              <a:rPr lang="en-US" dirty="0">
                <a:solidFill>
                  <a:srgbClr val="0000FF"/>
                </a:solidFill>
              </a:rPr>
              <a:t>As heat is removed, the gas temperature lowers, but remains ABOVE the BP, so the gas remains gas.</a:t>
            </a:r>
          </a:p>
          <a:p>
            <a:r>
              <a:rPr lang="en-US" dirty="0">
                <a:solidFill>
                  <a:srgbClr val="FF0000"/>
                </a:solidFill>
              </a:rPr>
              <a:t>LOOK in the AB line of boxes.    Temp drops, so does the KE (they are the same).  PE is steady since the phase DOES NOT CHANGE in this segment.  </a:t>
            </a:r>
          </a:p>
        </p:txBody>
      </p:sp>
      <p:sp>
        <p:nvSpPr>
          <p:cNvPr id="20" name="Oval 19">
            <a:extLst>
              <a:ext uri="{FF2B5EF4-FFF2-40B4-BE49-F238E27FC236}">
                <a16:creationId xmlns:a16="http://schemas.microsoft.com/office/drawing/2014/main" id="{2EB6230D-6E2A-45CC-B2D3-4B1F2A29BD87}"/>
              </a:ext>
            </a:extLst>
          </p:cNvPr>
          <p:cNvSpPr/>
          <p:nvPr/>
        </p:nvSpPr>
        <p:spPr>
          <a:xfrm>
            <a:off x="3692939" y="1879609"/>
            <a:ext cx="165253" cy="159114"/>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1" name="TextBox 20">
            <a:extLst>
              <a:ext uri="{FF2B5EF4-FFF2-40B4-BE49-F238E27FC236}">
                <a16:creationId xmlns:a16="http://schemas.microsoft.com/office/drawing/2014/main" id="{C91DE498-2F8D-41E9-9D08-5F43B899DDAB}"/>
              </a:ext>
            </a:extLst>
          </p:cNvPr>
          <p:cNvSpPr txBox="1"/>
          <p:nvPr/>
        </p:nvSpPr>
        <p:spPr>
          <a:xfrm>
            <a:off x="1641512" y="829841"/>
            <a:ext cx="727112" cy="369332"/>
          </a:xfrm>
          <a:prstGeom prst="rect">
            <a:avLst/>
          </a:prstGeom>
          <a:noFill/>
        </p:spPr>
        <p:txBody>
          <a:bodyPr wrap="square" rtlCol="0">
            <a:spAutoFit/>
          </a:bodyPr>
          <a:lstStyle/>
          <a:p>
            <a:pPr algn="ctr"/>
            <a:r>
              <a:rPr lang="en-US" dirty="0">
                <a:solidFill>
                  <a:schemeClr val="tx1">
                    <a:lumMod val="95000"/>
                    <a:lumOff val="5000"/>
                  </a:schemeClr>
                </a:solidFill>
              </a:rPr>
              <a:t>A</a:t>
            </a:r>
          </a:p>
        </p:txBody>
      </p:sp>
      <p:cxnSp>
        <p:nvCxnSpPr>
          <p:cNvPr id="22" name="Straight Connector 21">
            <a:extLst>
              <a:ext uri="{FF2B5EF4-FFF2-40B4-BE49-F238E27FC236}">
                <a16:creationId xmlns:a16="http://schemas.microsoft.com/office/drawing/2014/main" id="{62189B4B-7151-4D89-88C2-3B17CDA44D62}"/>
              </a:ext>
            </a:extLst>
          </p:cNvPr>
          <p:cNvCxnSpPr>
            <a:cxnSpLocks/>
            <a:endCxn id="20" idx="1"/>
          </p:cNvCxnSpPr>
          <p:nvPr/>
        </p:nvCxnSpPr>
        <p:spPr>
          <a:xfrm>
            <a:off x="2236423" y="1085225"/>
            <a:ext cx="1480717" cy="817686"/>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CC30198-D289-45A5-90DB-1244EDAD9037}"/>
              </a:ext>
            </a:extLst>
          </p:cNvPr>
          <p:cNvSpPr txBox="1"/>
          <p:nvPr/>
        </p:nvSpPr>
        <p:spPr>
          <a:xfrm>
            <a:off x="3412009" y="2108119"/>
            <a:ext cx="727112" cy="369332"/>
          </a:xfrm>
          <a:prstGeom prst="rect">
            <a:avLst/>
          </a:prstGeom>
          <a:noFill/>
        </p:spPr>
        <p:txBody>
          <a:bodyPr wrap="square" rtlCol="0">
            <a:spAutoFit/>
          </a:bodyPr>
          <a:lstStyle/>
          <a:p>
            <a:pPr algn="ctr"/>
            <a:r>
              <a:rPr lang="en-US" dirty="0">
                <a:solidFill>
                  <a:srgbClr val="0000FF"/>
                </a:solidFill>
              </a:rPr>
              <a:t>B</a:t>
            </a:r>
          </a:p>
        </p:txBody>
      </p:sp>
    </p:spTree>
    <p:extLst>
      <p:ext uri="{BB962C8B-B14F-4D97-AF65-F5344CB8AC3E}">
        <p14:creationId xmlns:p14="http://schemas.microsoft.com/office/powerpoint/2010/main" val="4265747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REMOVED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chemeClr val="tx1">
                    <a:lumMod val="95000"/>
                    <a:lumOff val="5000"/>
                  </a:schemeClr>
                </a:solidFill>
              </a:rPr>
              <a:t>COOLING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graphicFrame>
        <p:nvGraphicFramePr>
          <p:cNvPr id="17" name="Table 18">
            <a:extLst>
              <a:ext uri="{FF2B5EF4-FFF2-40B4-BE49-F238E27FC236}">
                <a16:creationId xmlns:a16="http://schemas.microsoft.com/office/drawing/2014/main" id="{6881D63E-6925-49C9-BAE2-E9C0E2DBC360}"/>
              </a:ext>
            </a:extLst>
          </p:cNvPr>
          <p:cNvGraphicFramePr>
            <a:graphicFrameLocks noGrp="1"/>
          </p:cNvGraphicFramePr>
          <p:nvPr>
            <p:extLst>
              <p:ext uri="{D42A27DB-BD31-4B8C-83A1-F6EECF244321}">
                <p14:modId xmlns:p14="http://schemas.microsoft.com/office/powerpoint/2010/main" val="2007581595"/>
              </p:ext>
            </p:extLst>
          </p:nvPr>
        </p:nvGraphicFramePr>
        <p:xfrm>
          <a:off x="2390660" y="2967219"/>
          <a:ext cx="5297276" cy="2537920"/>
        </p:xfrm>
        <a:graphic>
          <a:graphicData uri="http://schemas.openxmlformats.org/drawingml/2006/table">
            <a:tbl>
              <a:tblPr firstRow="1" bandRow="1">
                <a:tableStyleId>{5C22544A-7EE6-4342-B048-85BDC9FD1C3A}</a:tableStyleId>
              </a:tblPr>
              <a:tblGrid>
                <a:gridCol w="848299">
                  <a:extLst>
                    <a:ext uri="{9D8B030D-6E8A-4147-A177-3AD203B41FA5}">
                      <a16:colId xmlns:a16="http://schemas.microsoft.com/office/drawing/2014/main" val="3627737293"/>
                    </a:ext>
                  </a:extLst>
                </a:gridCol>
                <a:gridCol w="1035585">
                  <a:extLst>
                    <a:ext uri="{9D8B030D-6E8A-4147-A177-3AD203B41FA5}">
                      <a16:colId xmlns:a16="http://schemas.microsoft.com/office/drawing/2014/main" val="2391250394"/>
                    </a:ext>
                  </a:extLst>
                </a:gridCol>
                <a:gridCol w="1156772">
                  <a:extLst>
                    <a:ext uri="{9D8B030D-6E8A-4147-A177-3AD203B41FA5}">
                      <a16:colId xmlns:a16="http://schemas.microsoft.com/office/drawing/2014/main" val="3244388442"/>
                    </a:ext>
                  </a:extLst>
                </a:gridCol>
                <a:gridCol w="1112703">
                  <a:extLst>
                    <a:ext uri="{9D8B030D-6E8A-4147-A177-3AD203B41FA5}">
                      <a16:colId xmlns:a16="http://schemas.microsoft.com/office/drawing/2014/main" val="2442334457"/>
                    </a:ext>
                  </a:extLst>
                </a:gridCol>
                <a:gridCol w="1143917">
                  <a:extLst>
                    <a:ext uri="{9D8B030D-6E8A-4147-A177-3AD203B41FA5}">
                      <a16:colId xmlns:a16="http://schemas.microsoft.com/office/drawing/2014/main" val="1514707296"/>
                    </a:ext>
                  </a:extLst>
                </a:gridCol>
              </a:tblGrid>
              <a:tr h="392048">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416144">
                <a:tc>
                  <a:txBody>
                    <a:bodyPr/>
                    <a:lstStyle/>
                    <a:p>
                      <a:pPr algn="ctr"/>
                      <a:r>
                        <a:rPr lang="en-US" sz="1400" b="0" dirty="0">
                          <a:solidFill>
                            <a:srgbClr val="008000"/>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8000"/>
                          </a:solidFill>
                          <a:latin typeface="Times New Roman" panose="02020603050405020304" pitchFamily="18" charset="0"/>
                          <a:cs typeface="Times New Roman" panose="02020603050405020304" pitchFamily="18" charset="0"/>
                        </a:rPr>
                        <a:t>G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8000"/>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8000"/>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8000"/>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8" name="Oval 17">
            <a:extLst>
              <a:ext uri="{FF2B5EF4-FFF2-40B4-BE49-F238E27FC236}">
                <a16:creationId xmlns:a16="http://schemas.microsoft.com/office/drawing/2014/main" id="{219E594A-114D-4C42-865C-361A256014D2}"/>
              </a:ext>
            </a:extLst>
          </p:cNvPr>
          <p:cNvSpPr/>
          <p:nvPr/>
        </p:nvSpPr>
        <p:spPr>
          <a:xfrm>
            <a:off x="2153797" y="1027085"/>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a:extLst>
              <a:ext uri="{FF2B5EF4-FFF2-40B4-BE49-F238E27FC236}">
                <a16:creationId xmlns:a16="http://schemas.microsoft.com/office/drawing/2014/main" id="{92D5E82F-FFF7-4F81-94F6-041000547CA6}"/>
              </a:ext>
            </a:extLst>
          </p:cNvPr>
          <p:cNvSpPr txBox="1"/>
          <p:nvPr/>
        </p:nvSpPr>
        <p:spPr>
          <a:xfrm>
            <a:off x="2754217" y="71925"/>
            <a:ext cx="9437783" cy="923330"/>
          </a:xfrm>
          <a:prstGeom prst="rect">
            <a:avLst/>
          </a:prstGeom>
          <a:noFill/>
        </p:spPr>
        <p:txBody>
          <a:bodyPr wrap="square" rtlCol="0">
            <a:spAutoFit/>
          </a:bodyPr>
          <a:lstStyle/>
          <a:p>
            <a:r>
              <a:rPr lang="en-US" dirty="0">
                <a:solidFill>
                  <a:srgbClr val="008000"/>
                </a:solidFill>
              </a:rPr>
              <a:t>As heat is removed, the gas temperature lowers, but remains ABOVE the BP, so the gas remains gas.</a:t>
            </a:r>
          </a:p>
          <a:p>
            <a:r>
              <a:rPr lang="en-US" dirty="0">
                <a:solidFill>
                  <a:srgbClr val="008000"/>
                </a:solidFill>
              </a:rPr>
              <a:t>LOOK in the AB line of boxes.    Temp drops, so does the KE (they are the same).  PE is steady since the phase DOES NOT CHANGE in this segment.  </a:t>
            </a:r>
          </a:p>
        </p:txBody>
      </p:sp>
      <p:sp>
        <p:nvSpPr>
          <p:cNvPr id="20" name="Oval 19">
            <a:extLst>
              <a:ext uri="{FF2B5EF4-FFF2-40B4-BE49-F238E27FC236}">
                <a16:creationId xmlns:a16="http://schemas.microsoft.com/office/drawing/2014/main" id="{2EB6230D-6E2A-45CC-B2D3-4B1F2A29BD87}"/>
              </a:ext>
            </a:extLst>
          </p:cNvPr>
          <p:cNvSpPr/>
          <p:nvPr/>
        </p:nvSpPr>
        <p:spPr>
          <a:xfrm>
            <a:off x="3692939" y="1879609"/>
            <a:ext cx="165253" cy="159114"/>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1" name="TextBox 20">
            <a:extLst>
              <a:ext uri="{FF2B5EF4-FFF2-40B4-BE49-F238E27FC236}">
                <a16:creationId xmlns:a16="http://schemas.microsoft.com/office/drawing/2014/main" id="{C91DE498-2F8D-41E9-9D08-5F43B899DDAB}"/>
              </a:ext>
            </a:extLst>
          </p:cNvPr>
          <p:cNvSpPr txBox="1"/>
          <p:nvPr/>
        </p:nvSpPr>
        <p:spPr>
          <a:xfrm>
            <a:off x="1641512" y="829841"/>
            <a:ext cx="727112" cy="369332"/>
          </a:xfrm>
          <a:prstGeom prst="rect">
            <a:avLst/>
          </a:prstGeom>
          <a:noFill/>
        </p:spPr>
        <p:txBody>
          <a:bodyPr wrap="square" rtlCol="0">
            <a:spAutoFit/>
          </a:bodyPr>
          <a:lstStyle/>
          <a:p>
            <a:pPr algn="ctr"/>
            <a:r>
              <a:rPr lang="en-US" dirty="0">
                <a:solidFill>
                  <a:schemeClr val="tx1">
                    <a:lumMod val="95000"/>
                    <a:lumOff val="5000"/>
                  </a:schemeClr>
                </a:solidFill>
              </a:rPr>
              <a:t>A</a:t>
            </a:r>
          </a:p>
        </p:txBody>
      </p:sp>
      <p:cxnSp>
        <p:nvCxnSpPr>
          <p:cNvPr id="22" name="Straight Connector 21">
            <a:extLst>
              <a:ext uri="{FF2B5EF4-FFF2-40B4-BE49-F238E27FC236}">
                <a16:creationId xmlns:a16="http://schemas.microsoft.com/office/drawing/2014/main" id="{62189B4B-7151-4D89-88C2-3B17CDA44D62}"/>
              </a:ext>
            </a:extLst>
          </p:cNvPr>
          <p:cNvCxnSpPr>
            <a:cxnSpLocks/>
            <a:endCxn id="20" idx="1"/>
          </p:cNvCxnSpPr>
          <p:nvPr/>
        </p:nvCxnSpPr>
        <p:spPr>
          <a:xfrm>
            <a:off x="2236423" y="1085225"/>
            <a:ext cx="1480717" cy="8176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CC30198-D289-45A5-90DB-1244EDAD9037}"/>
              </a:ext>
            </a:extLst>
          </p:cNvPr>
          <p:cNvSpPr txBox="1"/>
          <p:nvPr/>
        </p:nvSpPr>
        <p:spPr>
          <a:xfrm>
            <a:off x="3412009" y="2108119"/>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3" name="Straight Connector 22">
            <a:extLst>
              <a:ext uri="{FF2B5EF4-FFF2-40B4-BE49-F238E27FC236}">
                <a16:creationId xmlns:a16="http://schemas.microsoft.com/office/drawing/2014/main" id="{9C2FDF26-51F5-42B2-9D0C-83EC8FCD2C12}"/>
              </a:ext>
            </a:extLst>
          </p:cNvPr>
          <p:cNvCxnSpPr>
            <a:cxnSpLocks/>
          </p:cNvCxnSpPr>
          <p:nvPr/>
        </p:nvCxnSpPr>
        <p:spPr>
          <a:xfrm>
            <a:off x="3833988" y="1959166"/>
            <a:ext cx="3745617" cy="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85AE74A8-27BD-41CD-AF9D-79CBA804C74D}"/>
              </a:ext>
            </a:extLst>
          </p:cNvPr>
          <p:cNvSpPr/>
          <p:nvPr/>
        </p:nvSpPr>
        <p:spPr>
          <a:xfrm>
            <a:off x="7522683" y="1900449"/>
            <a:ext cx="165253" cy="159114"/>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6" name="TextBox 25">
            <a:extLst>
              <a:ext uri="{FF2B5EF4-FFF2-40B4-BE49-F238E27FC236}">
                <a16:creationId xmlns:a16="http://schemas.microsoft.com/office/drawing/2014/main" id="{81BD26BA-BC62-486A-BCA9-374DAD026CB3}"/>
              </a:ext>
            </a:extLst>
          </p:cNvPr>
          <p:cNvSpPr txBox="1"/>
          <p:nvPr/>
        </p:nvSpPr>
        <p:spPr>
          <a:xfrm>
            <a:off x="7216049" y="2038723"/>
            <a:ext cx="727112" cy="369332"/>
          </a:xfrm>
          <a:prstGeom prst="rect">
            <a:avLst/>
          </a:prstGeom>
          <a:noFill/>
        </p:spPr>
        <p:txBody>
          <a:bodyPr wrap="square" rtlCol="0">
            <a:spAutoFit/>
          </a:bodyPr>
          <a:lstStyle/>
          <a:p>
            <a:pPr algn="ctr"/>
            <a:r>
              <a:rPr lang="en-US" dirty="0">
                <a:solidFill>
                  <a:srgbClr val="008000"/>
                </a:solidFill>
              </a:rPr>
              <a:t>C</a:t>
            </a:r>
          </a:p>
        </p:txBody>
      </p:sp>
    </p:spTree>
    <p:extLst>
      <p:ext uri="{BB962C8B-B14F-4D97-AF65-F5344CB8AC3E}">
        <p14:creationId xmlns:p14="http://schemas.microsoft.com/office/powerpoint/2010/main" val="5357678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REMOVED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chemeClr val="tx1">
                    <a:lumMod val="95000"/>
                    <a:lumOff val="5000"/>
                  </a:schemeClr>
                </a:solidFill>
              </a:rPr>
              <a:t>COOLING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graphicFrame>
        <p:nvGraphicFramePr>
          <p:cNvPr id="17" name="Table 18">
            <a:extLst>
              <a:ext uri="{FF2B5EF4-FFF2-40B4-BE49-F238E27FC236}">
                <a16:creationId xmlns:a16="http://schemas.microsoft.com/office/drawing/2014/main" id="{6881D63E-6925-49C9-BAE2-E9C0E2DBC360}"/>
              </a:ext>
            </a:extLst>
          </p:cNvPr>
          <p:cNvGraphicFramePr>
            <a:graphicFrameLocks noGrp="1"/>
          </p:cNvGraphicFramePr>
          <p:nvPr/>
        </p:nvGraphicFramePr>
        <p:xfrm>
          <a:off x="2390660" y="2967219"/>
          <a:ext cx="5297276" cy="2537920"/>
        </p:xfrm>
        <a:graphic>
          <a:graphicData uri="http://schemas.openxmlformats.org/drawingml/2006/table">
            <a:tbl>
              <a:tblPr firstRow="1" bandRow="1">
                <a:tableStyleId>{5C22544A-7EE6-4342-B048-85BDC9FD1C3A}</a:tableStyleId>
              </a:tblPr>
              <a:tblGrid>
                <a:gridCol w="848299">
                  <a:extLst>
                    <a:ext uri="{9D8B030D-6E8A-4147-A177-3AD203B41FA5}">
                      <a16:colId xmlns:a16="http://schemas.microsoft.com/office/drawing/2014/main" val="3627737293"/>
                    </a:ext>
                  </a:extLst>
                </a:gridCol>
                <a:gridCol w="1035585">
                  <a:extLst>
                    <a:ext uri="{9D8B030D-6E8A-4147-A177-3AD203B41FA5}">
                      <a16:colId xmlns:a16="http://schemas.microsoft.com/office/drawing/2014/main" val="2391250394"/>
                    </a:ext>
                  </a:extLst>
                </a:gridCol>
                <a:gridCol w="1156772">
                  <a:extLst>
                    <a:ext uri="{9D8B030D-6E8A-4147-A177-3AD203B41FA5}">
                      <a16:colId xmlns:a16="http://schemas.microsoft.com/office/drawing/2014/main" val="3244388442"/>
                    </a:ext>
                  </a:extLst>
                </a:gridCol>
                <a:gridCol w="1112703">
                  <a:extLst>
                    <a:ext uri="{9D8B030D-6E8A-4147-A177-3AD203B41FA5}">
                      <a16:colId xmlns:a16="http://schemas.microsoft.com/office/drawing/2014/main" val="2442334457"/>
                    </a:ext>
                  </a:extLst>
                </a:gridCol>
                <a:gridCol w="1143917">
                  <a:extLst>
                    <a:ext uri="{9D8B030D-6E8A-4147-A177-3AD203B41FA5}">
                      <a16:colId xmlns:a16="http://schemas.microsoft.com/office/drawing/2014/main" val="1514707296"/>
                    </a:ext>
                  </a:extLst>
                </a:gridCol>
              </a:tblGrid>
              <a:tr h="392048">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416144">
                <a:tc>
                  <a:txBody>
                    <a:bodyPr/>
                    <a:lstStyle/>
                    <a:p>
                      <a:pPr algn="ctr"/>
                      <a:r>
                        <a:rPr lang="en-US" sz="1400" b="0" dirty="0">
                          <a:solidFill>
                            <a:srgbClr val="008000"/>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8000"/>
                          </a:solidFill>
                          <a:latin typeface="Times New Roman" panose="02020603050405020304" pitchFamily="18" charset="0"/>
                          <a:cs typeface="Times New Roman" panose="02020603050405020304" pitchFamily="18" charset="0"/>
                        </a:rPr>
                        <a:t>G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8000"/>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8000"/>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8000"/>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8" name="Oval 17">
            <a:extLst>
              <a:ext uri="{FF2B5EF4-FFF2-40B4-BE49-F238E27FC236}">
                <a16:creationId xmlns:a16="http://schemas.microsoft.com/office/drawing/2014/main" id="{219E594A-114D-4C42-865C-361A256014D2}"/>
              </a:ext>
            </a:extLst>
          </p:cNvPr>
          <p:cNvSpPr/>
          <p:nvPr/>
        </p:nvSpPr>
        <p:spPr>
          <a:xfrm>
            <a:off x="2153797" y="1027085"/>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0" name="Oval 19">
            <a:extLst>
              <a:ext uri="{FF2B5EF4-FFF2-40B4-BE49-F238E27FC236}">
                <a16:creationId xmlns:a16="http://schemas.microsoft.com/office/drawing/2014/main" id="{2EB6230D-6E2A-45CC-B2D3-4B1F2A29BD87}"/>
              </a:ext>
            </a:extLst>
          </p:cNvPr>
          <p:cNvSpPr/>
          <p:nvPr/>
        </p:nvSpPr>
        <p:spPr>
          <a:xfrm>
            <a:off x="3692939" y="1879609"/>
            <a:ext cx="165253" cy="159114"/>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1" name="TextBox 20">
            <a:extLst>
              <a:ext uri="{FF2B5EF4-FFF2-40B4-BE49-F238E27FC236}">
                <a16:creationId xmlns:a16="http://schemas.microsoft.com/office/drawing/2014/main" id="{C91DE498-2F8D-41E9-9D08-5F43B899DDAB}"/>
              </a:ext>
            </a:extLst>
          </p:cNvPr>
          <p:cNvSpPr txBox="1"/>
          <p:nvPr/>
        </p:nvSpPr>
        <p:spPr>
          <a:xfrm>
            <a:off x="1641512" y="829841"/>
            <a:ext cx="727112" cy="369332"/>
          </a:xfrm>
          <a:prstGeom prst="rect">
            <a:avLst/>
          </a:prstGeom>
          <a:noFill/>
        </p:spPr>
        <p:txBody>
          <a:bodyPr wrap="square" rtlCol="0">
            <a:spAutoFit/>
          </a:bodyPr>
          <a:lstStyle/>
          <a:p>
            <a:pPr algn="ctr"/>
            <a:r>
              <a:rPr lang="en-US" dirty="0">
                <a:solidFill>
                  <a:schemeClr val="tx1">
                    <a:lumMod val="95000"/>
                    <a:lumOff val="5000"/>
                  </a:schemeClr>
                </a:solidFill>
              </a:rPr>
              <a:t>A</a:t>
            </a:r>
          </a:p>
        </p:txBody>
      </p:sp>
      <p:cxnSp>
        <p:nvCxnSpPr>
          <p:cNvPr id="22" name="Straight Connector 21">
            <a:extLst>
              <a:ext uri="{FF2B5EF4-FFF2-40B4-BE49-F238E27FC236}">
                <a16:creationId xmlns:a16="http://schemas.microsoft.com/office/drawing/2014/main" id="{62189B4B-7151-4D89-88C2-3B17CDA44D62}"/>
              </a:ext>
            </a:extLst>
          </p:cNvPr>
          <p:cNvCxnSpPr>
            <a:cxnSpLocks/>
            <a:endCxn id="20" idx="1"/>
          </p:cNvCxnSpPr>
          <p:nvPr/>
        </p:nvCxnSpPr>
        <p:spPr>
          <a:xfrm>
            <a:off x="2236423" y="1085225"/>
            <a:ext cx="1480717" cy="8176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CC30198-D289-45A5-90DB-1244EDAD9037}"/>
              </a:ext>
            </a:extLst>
          </p:cNvPr>
          <p:cNvSpPr txBox="1"/>
          <p:nvPr/>
        </p:nvSpPr>
        <p:spPr>
          <a:xfrm>
            <a:off x="3412009" y="2108119"/>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3" name="Straight Connector 22">
            <a:extLst>
              <a:ext uri="{FF2B5EF4-FFF2-40B4-BE49-F238E27FC236}">
                <a16:creationId xmlns:a16="http://schemas.microsoft.com/office/drawing/2014/main" id="{9C2FDF26-51F5-42B2-9D0C-83EC8FCD2C12}"/>
              </a:ext>
            </a:extLst>
          </p:cNvPr>
          <p:cNvCxnSpPr>
            <a:cxnSpLocks/>
          </p:cNvCxnSpPr>
          <p:nvPr/>
        </p:nvCxnSpPr>
        <p:spPr>
          <a:xfrm>
            <a:off x="3833988" y="1959166"/>
            <a:ext cx="3745617" cy="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85AE74A8-27BD-41CD-AF9D-79CBA804C74D}"/>
              </a:ext>
            </a:extLst>
          </p:cNvPr>
          <p:cNvSpPr/>
          <p:nvPr/>
        </p:nvSpPr>
        <p:spPr>
          <a:xfrm>
            <a:off x="7522683" y="1900449"/>
            <a:ext cx="165253" cy="159114"/>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6" name="TextBox 25">
            <a:extLst>
              <a:ext uri="{FF2B5EF4-FFF2-40B4-BE49-F238E27FC236}">
                <a16:creationId xmlns:a16="http://schemas.microsoft.com/office/drawing/2014/main" id="{81BD26BA-BC62-486A-BCA9-374DAD026CB3}"/>
              </a:ext>
            </a:extLst>
          </p:cNvPr>
          <p:cNvSpPr txBox="1"/>
          <p:nvPr/>
        </p:nvSpPr>
        <p:spPr>
          <a:xfrm>
            <a:off x="7216049" y="2038723"/>
            <a:ext cx="727112" cy="369332"/>
          </a:xfrm>
          <a:prstGeom prst="rect">
            <a:avLst/>
          </a:prstGeom>
          <a:noFill/>
        </p:spPr>
        <p:txBody>
          <a:bodyPr wrap="square" rtlCol="0">
            <a:spAutoFit/>
          </a:bodyPr>
          <a:lstStyle/>
          <a:p>
            <a:pPr algn="ctr"/>
            <a:r>
              <a:rPr lang="en-US" dirty="0">
                <a:solidFill>
                  <a:srgbClr val="008000"/>
                </a:solidFill>
              </a:rPr>
              <a:t>C</a:t>
            </a:r>
          </a:p>
        </p:txBody>
      </p:sp>
      <p:sp>
        <p:nvSpPr>
          <p:cNvPr id="27" name="TextBox 26">
            <a:extLst>
              <a:ext uri="{FF2B5EF4-FFF2-40B4-BE49-F238E27FC236}">
                <a16:creationId xmlns:a16="http://schemas.microsoft.com/office/drawing/2014/main" id="{8741C409-E2A9-4D39-98D8-96525860227B}"/>
              </a:ext>
            </a:extLst>
          </p:cNvPr>
          <p:cNvSpPr txBox="1"/>
          <p:nvPr/>
        </p:nvSpPr>
        <p:spPr>
          <a:xfrm>
            <a:off x="8177552" y="1507955"/>
            <a:ext cx="4014448" cy="3477875"/>
          </a:xfrm>
          <a:prstGeom prst="rect">
            <a:avLst/>
          </a:prstGeom>
          <a:solidFill>
            <a:schemeClr val="accent6">
              <a:lumMod val="40000"/>
              <a:lumOff val="60000"/>
            </a:schemeClr>
          </a:solidFill>
        </p:spPr>
        <p:txBody>
          <a:bodyPr wrap="square" rtlCol="0">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BC is THE condensing point.  There is only one temperature for steam to condense, that is 373 Kelvin = 100</a:t>
            </a:r>
            <a:r>
              <a:rPr lang="en-US" sz="2400" dirty="0">
                <a:solidFill>
                  <a:schemeClr val="tx1">
                    <a:lumMod val="95000"/>
                    <a:lumOff val="5000"/>
                  </a:schemeClr>
                </a:solidFill>
                <a:latin typeface="Times New Roman" panose="02020603050405020304" pitchFamily="18" charset="0"/>
                <a:ea typeface="Verdana" panose="020B0604030504040204" pitchFamily="34" charset="0"/>
                <a:cs typeface="Times New Roman" panose="02020603050405020304" pitchFamily="18" charset="0"/>
              </a:rPr>
              <a: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Centigrade.</a:t>
            </a: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This is THE special temperature that you already know.  This temperature </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never VARIES, it’s one of the </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important CONSTANTS for water. </a:t>
            </a: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727458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REMOVED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chemeClr val="tx1">
                    <a:lumMod val="95000"/>
                    <a:lumOff val="5000"/>
                  </a:schemeClr>
                </a:solidFill>
              </a:rPr>
              <a:t>COOLING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graphicFrame>
        <p:nvGraphicFramePr>
          <p:cNvPr id="17" name="Table 18">
            <a:extLst>
              <a:ext uri="{FF2B5EF4-FFF2-40B4-BE49-F238E27FC236}">
                <a16:creationId xmlns:a16="http://schemas.microsoft.com/office/drawing/2014/main" id="{6881D63E-6925-49C9-BAE2-E9C0E2DBC360}"/>
              </a:ext>
            </a:extLst>
          </p:cNvPr>
          <p:cNvGraphicFramePr>
            <a:graphicFrameLocks noGrp="1"/>
          </p:cNvGraphicFramePr>
          <p:nvPr>
            <p:extLst>
              <p:ext uri="{D42A27DB-BD31-4B8C-83A1-F6EECF244321}">
                <p14:modId xmlns:p14="http://schemas.microsoft.com/office/powerpoint/2010/main" val="847796465"/>
              </p:ext>
            </p:extLst>
          </p:nvPr>
        </p:nvGraphicFramePr>
        <p:xfrm>
          <a:off x="2390660" y="2967219"/>
          <a:ext cx="5297276" cy="2537920"/>
        </p:xfrm>
        <a:graphic>
          <a:graphicData uri="http://schemas.openxmlformats.org/drawingml/2006/table">
            <a:tbl>
              <a:tblPr firstRow="1" bandRow="1">
                <a:tableStyleId>{5C22544A-7EE6-4342-B048-85BDC9FD1C3A}</a:tableStyleId>
              </a:tblPr>
              <a:tblGrid>
                <a:gridCol w="848299">
                  <a:extLst>
                    <a:ext uri="{9D8B030D-6E8A-4147-A177-3AD203B41FA5}">
                      <a16:colId xmlns:a16="http://schemas.microsoft.com/office/drawing/2014/main" val="3627737293"/>
                    </a:ext>
                  </a:extLst>
                </a:gridCol>
                <a:gridCol w="1035585">
                  <a:extLst>
                    <a:ext uri="{9D8B030D-6E8A-4147-A177-3AD203B41FA5}">
                      <a16:colId xmlns:a16="http://schemas.microsoft.com/office/drawing/2014/main" val="2391250394"/>
                    </a:ext>
                  </a:extLst>
                </a:gridCol>
                <a:gridCol w="1156772">
                  <a:extLst>
                    <a:ext uri="{9D8B030D-6E8A-4147-A177-3AD203B41FA5}">
                      <a16:colId xmlns:a16="http://schemas.microsoft.com/office/drawing/2014/main" val="3244388442"/>
                    </a:ext>
                  </a:extLst>
                </a:gridCol>
                <a:gridCol w="1112703">
                  <a:extLst>
                    <a:ext uri="{9D8B030D-6E8A-4147-A177-3AD203B41FA5}">
                      <a16:colId xmlns:a16="http://schemas.microsoft.com/office/drawing/2014/main" val="2442334457"/>
                    </a:ext>
                  </a:extLst>
                </a:gridCol>
                <a:gridCol w="1143917">
                  <a:extLst>
                    <a:ext uri="{9D8B030D-6E8A-4147-A177-3AD203B41FA5}">
                      <a16:colId xmlns:a16="http://schemas.microsoft.com/office/drawing/2014/main" val="1514707296"/>
                    </a:ext>
                  </a:extLst>
                </a:gridCol>
              </a:tblGrid>
              <a:tr h="392048">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416144">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LIQ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8" name="Oval 17">
            <a:extLst>
              <a:ext uri="{FF2B5EF4-FFF2-40B4-BE49-F238E27FC236}">
                <a16:creationId xmlns:a16="http://schemas.microsoft.com/office/drawing/2014/main" id="{219E594A-114D-4C42-865C-361A256014D2}"/>
              </a:ext>
            </a:extLst>
          </p:cNvPr>
          <p:cNvSpPr/>
          <p:nvPr/>
        </p:nvSpPr>
        <p:spPr>
          <a:xfrm>
            <a:off x="2153797" y="1027085"/>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a:extLst>
              <a:ext uri="{FF2B5EF4-FFF2-40B4-BE49-F238E27FC236}">
                <a16:creationId xmlns:a16="http://schemas.microsoft.com/office/drawing/2014/main" id="{92D5E82F-FFF7-4F81-94F6-041000547CA6}"/>
              </a:ext>
            </a:extLst>
          </p:cNvPr>
          <p:cNvSpPr txBox="1"/>
          <p:nvPr/>
        </p:nvSpPr>
        <p:spPr>
          <a:xfrm>
            <a:off x="2754217" y="71925"/>
            <a:ext cx="9437783" cy="923330"/>
          </a:xfrm>
          <a:prstGeom prst="rect">
            <a:avLst/>
          </a:prstGeom>
          <a:noFill/>
        </p:spPr>
        <p:txBody>
          <a:bodyPr wrap="square" rtlCol="0">
            <a:spAutoFit/>
          </a:bodyPr>
          <a:lstStyle/>
          <a:p>
            <a:r>
              <a:rPr lang="en-US" dirty="0">
                <a:solidFill>
                  <a:srgbClr val="FF0000"/>
                </a:solidFill>
              </a:rPr>
              <a:t>For segment CD, the temperature drops as the liquid cools, all the way to the special temperature of 273 Kelvin.  </a:t>
            </a:r>
            <a:r>
              <a:rPr lang="en-US" dirty="0">
                <a:solidFill>
                  <a:srgbClr val="0000FF"/>
                </a:solidFill>
              </a:rPr>
              <a:t>LOOK AT THE BOXES HERE TOO.  </a:t>
            </a:r>
            <a:r>
              <a:rPr lang="en-US" dirty="0">
                <a:solidFill>
                  <a:srgbClr val="FF0000"/>
                </a:solidFill>
              </a:rPr>
              <a:t>The phase remains liquid, no change in phase, no change in potential energy either.  </a:t>
            </a:r>
          </a:p>
        </p:txBody>
      </p:sp>
      <p:sp>
        <p:nvSpPr>
          <p:cNvPr id="20" name="Oval 19">
            <a:extLst>
              <a:ext uri="{FF2B5EF4-FFF2-40B4-BE49-F238E27FC236}">
                <a16:creationId xmlns:a16="http://schemas.microsoft.com/office/drawing/2014/main" id="{2EB6230D-6E2A-45CC-B2D3-4B1F2A29BD87}"/>
              </a:ext>
            </a:extLst>
          </p:cNvPr>
          <p:cNvSpPr/>
          <p:nvPr/>
        </p:nvSpPr>
        <p:spPr>
          <a:xfrm>
            <a:off x="3692939" y="1879609"/>
            <a:ext cx="165253" cy="159114"/>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1" name="TextBox 20">
            <a:extLst>
              <a:ext uri="{FF2B5EF4-FFF2-40B4-BE49-F238E27FC236}">
                <a16:creationId xmlns:a16="http://schemas.microsoft.com/office/drawing/2014/main" id="{C91DE498-2F8D-41E9-9D08-5F43B899DDAB}"/>
              </a:ext>
            </a:extLst>
          </p:cNvPr>
          <p:cNvSpPr txBox="1"/>
          <p:nvPr/>
        </p:nvSpPr>
        <p:spPr>
          <a:xfrm>
            <a:off x="1641512" y="829841"/>
            <a:ext cx="727112" cy="369332"/>
          </a:xfrm>
          <a:prstGeom prst="rect">
            <a:avLst/>
          </a:prstGeom>
          <a:noFill/>
        </p:spPr>
        <p:txBody>
          <a:bodyPr wrap="square" rtlCol="0">
            <a:spAutoFit/>
          </a:bodyPr>
          <a:lstStyle/>
          <a:p>
            <a:pPr algn="ctr"/>
            <a:r>
              <a:rPr lang="en-US" dirty="0">
                <a:solidFill>
                  <a:schemeClr val="tx1">
                    <a:lumMod val="95000"/>
                    <a:lumOff val="5000"/>
                  </a:schemeClr>
                </a:solidFill>
              </a:rPr>
              <a:t>A</a:t>
            </a:r>
          </a:p>
        </p:txBody>
      </p:sp>
      <p:cxnSp>
        <p:nvCxnSpPr>
          <p:cNvPr id="22" name="Straight Connector 21">
            <a:extLst>
              <a:ext uri="{FF2B5EF4-FFF2-40B4-BE49-F238E27FC236}">
                <a16:creationId xmlns:a16="http://schemas.microsoft.com/office/drawing/2014/main" id="{62189B4B-7151-4D89-88C2-3B17CDA44D62}"/>
              </a:ext>
            </a:extLst>
          </p:cNvPr>
          <p:cNvCxnSpPr>
            <a:cxnSpLocks/>
            <a:endCxn id="20" idx="1"/>
          </p:cNvCxnSpPr>
          <p:nvPr/>
        </p:nvCxnSpPr>
        <p:spPr>
          <a:xfrm>
            <a:off x="2236423" y="1085225"/>
            <a:ext cx="1480717" cy="8176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CC30198-D289-45A5-90DB-1244EDAD9037}"/>
              </a:ext>
            </a:extLst>
          </p:cNvPr>
          <p:cNvSpPr txBox="1"/>
          <p:nvPr/>
        </p:nvSpPr>
        <p:spPr>
          <a:xfrm>
            <a:off x="3412009" y="2108119"/>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3" name="Straight Connector 22">
            <a:extLst>
              <a:ext uri="{FF2B5EF4-FFF2-40B4-BE49-F238E27FC236}">
                <a16:creationId xmlns:a16="http://schemas.microsoft.com/office/drawing/2014/main" id="{9C2FDF26-51F5-42B2-9D0C-83EC8FCD2C12}"/>
              </a:ext>
            </a:extLst>
          </p:cNvPr>
          <p:cNvCxnSpPr>
            <a:cxnSpLocks/>
          </p:cNvCxnSpPr>
          <p:nvPr/>
        </p:nvCxnSpPr>
        <p:spPr>
          <a:xfrm>
            <a:off x="3833988" y="1959166"/>
            <a:ext cx="3745617"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85AE74A8-27BD-41CD-AF9D-79CBA804C74D}"/>
              </a:ext>
            </a:extLst>
          </p:cNvPr>
          <p:cNvSpPr/>
          <p:nvPr/>
        </p:nvSpPr>
        <p:spPr>
          <a:xfrm>
            <a:off x="7522683" y="1900449"/>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6" name="TextBox 25">
            <a:extLst>
              <a:ext uri="{FF2B5EF4-FFF2-40B4-BE49-F238E27FC236}">
                <a16:creationId xmlns:a16="http://schemas.microsoft.com/office/drawing/2014/main" id="{81BD26BA-BC62-486A-BCA9-374DAD026CB3}"/>
              </a:ext>
            </a:extLst>
          </p:cNvPr>
          <p:cNvSpPr txBox="1"/>
          <p:nvPr/>
        </p:nvSpPr>
        <p:spPr>
          <a:xfrm>
            <a:off x="7216049" y="2038723"/>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7" name="Straight Connector 26">
            <a:extLst>
              <a:ext uri="{FF2B5EF4-FFF2-40B4-BE49-F238E27FC236}">
                <a16:creationId xmlns:a16="http://schemas.microsoft.com/office/drawing/2014/main" id="{1C46610E-53E8-4FFE-892A-7DCBA3AF4216}"/>
              </a:ext>
            </a:extLst>
          </p:cNvPr>
          <p:cNvCxnSpPr>
            <a:cxnSpLocks/>
          </p:cNvCxnSpPr>
          <p:nvPr/>
        </p:nvCxnSpPr>
        <p:spPr>
          <a:xfrm>
            <a:off x="7624194" y="1992437"/>
            <a:ext cx="1585907" cy="23151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A325B99-B716-4327-91FA-7A5DE2EC462D}"/>
              </a:ext>
            </a:extLst>
          </p:cNvPr>
          <p:cNvSpPr/>
          <p:nvPr/>
        </p:nvSpPr>
        <p:spPr>
          <a:xfrm>
            <a:off x="9146359" y="4257128"/>
            <a:ext cx="165253" cy="15911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 name="TextBox 28">
            <a:extLst>
              <a:ext uri="{FF2B5EF4-FFF2-40B4-BE49-F238E27FC236}">
                <a16:creationId xmlns:a16="http://schemas.microsoft.com/office/drawing/2014/main" id="{A8D18D10-BD7C-4531-8EA0-A3AF082F3F62}"/>
              </a:ext>
            </a:extLst>
          </p:cNvPr>
          <p:cNvSpPr txBox="1"/>
          <p:nvPr/>
        </p:nvSpPr>
        <p:spPr>
          <a:xfrm>
            <a:off x="8865429" y="4436858"/>
            <a:ext cx="727112" cy="369332"/>
          </a:xfrm>
          <a:prstGeom prst="rect">
            <a:avLst/>
          </a:prstGeom>
          <a:noFill/>
        </p:spPr>
        <p:txBody>
          <a:bodyPr wrap="square" rtlCol="0">
            <a:spAutoFit/>
          </a:bodyPr>
          <a:lstStyle/>
          <a:p>
            <a:pPr algn="ctr"/>
            <a:r>
              <a:rPr lang="en-US" dirty="0">
                <a:solidFill>
                  <a:srgbClr val="FF0000"/>
                </a:solidFill>
              </a:rPr>
              <a:t>D</a:t>
            </a:r>
          </a:p>
        </p:txBody>
      </p:sp>
    </p:spTree>
    <p:extLst>
      <p:ext uri="{BB962C8B-B14F-4D97-AF65-F5344CB8AC3E}">
        <p14:creationId xmlns:p14="http://schemas.microsoft.com/office/powerpoint/2010/main" val="23480135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REMOVED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chemeClr val="tx1">
                    <a:lumMod val="95000"/>
                    <a:lumOff val="5000"/>
                  </a:schemeClr>
                </a:solidFill>
              </a:rPr>
              <a:t>COOLING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graphicFrame>
        <p:nvGraphicFramePr>
          <p:cNvPr id="17" name="Table 18">
            <a:extLst>
              <a:ext uri="{FF2B5EF4-FFF2-40B4-BE49-F238E27FC236}">
                <a16:creationId xmlns:a16="http://schemas.microsoft.com/office/drawing/2014/main" id="{6881D63E-6925-49C9-BAE2-E9C0E2DBC360}"/>
              </a:ext>
            </a:extLst>
          </p:cNvPr>
          <p:cNvGraphicFramePr>
            <a:graphicFrameLocks noGrp="1"/>
          </p:cNvGraphicFramePr>
          <p:nvPr>
            <p:extLst>
              <p:ext uri="{D42A27DB-BD31-4B8C-83A1-F6EECF244321}">
                <p14:modId xmlns:p14="http://schemas.microsoft.com/office/powerpoint/2010/main" val="2779441350"/>
              </p:ext>
            </p:extLst>
          </p:nvPr>
        </p:nvGraphicFramePr>
        <p:xfrm>
          <a:off x="2390660" y="2967219"/>
          <a:ext cx="5297276" cy="2537920"/>
        </p:xfrm>
        <a:graphic>
          <a:graphicData uri="http://schemas.openxmlformats.org/drawingml/2006/table">
            <a:tbl>
              <a:tblPr firstRow="1" bandRow="1">
                <a:tableStyleId>{5C22544A-7EE6-4342-B048-85BDC9FD1C3A}</a:tableStyleId>
              </a:tblPr>
              <a:tblGrid>
                <a:gridCol w="848299">
                  <a:extLst>
                    <a:ext uri="{9D8B030D-6E8A-4147-A177-3AD203B41FA5}">
                      <a16:colId xmlns:a16="http://schemas.microsoft.com/office/drawing/2014/main" val="3627737293"/>
                    </a:ext>
                  </a:extLst>
                </a:gridCol>
                <a:gridCol w="1035585">
                  <a:extLst>
                    <a:ext uri="{9D8B030D-6E8A-4147-A177-3AD203B41FA5}">
                      <a16:colId xmlns:a16="http://schemas.microsoft.com/office/drawing/2014/main" val="2391250394"/>
                    </a:ext>
                  </a:extLst>
                </a:gridCol>
                <a:gridCol w="1156772">
                  <a:extLst>
                    <a:ext uri="{9D8B030D-6E8A-4147-A177-3AD203B41FA5}">
                      <a16:colId xmlns:a16="http://schemas.microsoft.com/office/drawing/2014/main" val="3244388442"/>
                    </a:ext>
                  </a:extLst>
                </a:gridCol>
                <a:gridCol w="1112703">
                  <a:extLst>
                    <a:ext uri="{9D8B030D-6E8A-4147-A177-3AD203B41FA5}">
                      <a16:colId xmlns:a16="http://schemas.microsoft.com/office/drawing/2014/main" val="2442334457"/>
                    </a:ext>
                  </a:extLst>
                </a:gridCol>
                <a:gridCol w="1143917">
                  <a:extLst>
                    <a:ext uri="{9D8B030D-6E8A-4147-A177-3AD203B41FA5}">
                      <a16:colId xmlns:a16="http://schemas.microsoft.com/office/drawing/2014/main" val="1514707296"/>
                    </a:ext>
                  </a:extLst>
                </a:gridCol>
              </a:tblGrid>
              <a:tr h="392048">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LIQ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416144">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L → 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8" name="Oval 17">
            <a:extLst>
              <a:ext uri="{FF2B5EF4-FFF2-40B4-BE49-F238E27FC236}">
                <a16:creationId xmlns:a16="http://schemas.microsoft.com/office/drawing/2014/main" id="{219E594A-114D-4C42-865C-361A256014D2}"/>
              </a:ext>
            </a:extLst>
          </p:cNvPr>
          <p:cNvSpPr/>
          <p:nvPr/>
        </p:nvSpPr>
        <p:spPr>
          <a:xfrm>
            <a:off x="2153797" y="1027085"/>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a:extLst>
              <a:ext uri="{FF2B5EF4-FFF2-40B4-BE49-F238E27FC236}">
                <a16:creationId xmlns:a16="http://schemas.microsoft.com/office/drawing/2014/main" id="{92D5E82F-FFF7-4F81-94F6-041000547CA6}"/>
              </a:ext>
            </a:extLst>
          </p:cNvPr>
          <p:cNvSpPr txBox="1"/>
          <p:nvPr/>
        </p:nvSpPr>
        <p:spPr>
          <a:xfrm>
            <a:off x="2754217" y="71925"/>
            <a:ext cx="9437783" cy="646331"/>
          </a:xfrm>
          <a:prstGeom prst="rect">
            <a:avLst/>
          </a:prstGeom>
          <a:noFill/>
        </p:spPr>
        <p:txBody>
          <a:bodyPr wrap="square" rtlCol="0">
            <a:spAutoFit/>
          </a:bodyPr>
          <a:lstStyle/>
          <a:p>
            <a:r>
              <a:rPr lang="en-US" dirty="0"/>
              <a:t>For DE, the water changes from cold liquid to SOLID ICE, a phase change.  Temperature is constant, so KE is constant too.  But the potential decreases from liquid to solid.  </a:t>
            </a:r>
            <a:r>
              <a:rPr lang="en-US" dirty="0">
                <a:solidFill>
                  <a:srgbClr val="FF0000"/>
                </a:solidFill>
              </a:rPr>
              <a:t>LOOK AT BOXES.  </a:t>
            </a:r>
          </a:p>
        </p:txBody>
      </p:sp>
      <p:sp>
        <p:nvSpPr>
          <p:cNvPr id="20" name="Oval 19">
            <a:extLst>
              <a:ext uri="{FF2B5EF4-FFF2-40B4-BE49-F238E27FC236}">
                <a16:creationId xmlns:a16="http://schemas.microsoft.com/office/drawing/2014/main" id="{2EB6230D-6E2A-45CC-B2D3-4B1F2A29BD87}"/>
              </a:ext>
            </a:extLst>
          </p:cNvPr>
          <p:cNvSpPr/>
          <p:nvPr/>
        </p:nvSpPr>
        <p:spPr>
          <a:xfrm>
            <a:off x="3692939" y="1879609"/>
            <a:ext cx="165253" cy="159114"/>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1" name="TextBox 20">
            <a:extLst>
              <a:ext uri="{FF2B5EF4-FFF2-40B4-BE49-F238E27FC236}">
                <a16:creationId xmlns:a16="http://schemas.microsoft.com/office/drawing/2014/main" id="{C91DE498-2F8D-41E9-9D08-5F43B899DDAB}"/>
              </a:ext>
            </a:extLst>
          </p:cNvPr>
          <p:cNvSpPr txBox="1"/>
          <p:nvPr/>
        </p:nvSpPr>
        <p:spPr>
          <a:xfrm>
            <a:off x="1641512" y="829841"/>
            <a:ext cx="727112" cy="369332"/>
          </a:xfrm>
          <a:prstGeom prst="rect">
            <a:avLst/>
          </a:prstGeom>
          <a:noFill/>
        </p:spPr>
        <p:txBody>
          <a:bodyPr wrap="square" rtlCol="0">
            <a:spAutoFit/>
          </a:bodyPr>
          <a:lstStyle/>
          <a:p>
            <a:pPr algn="ctr"/>
            <a:r>
              <a:rPr lang="en-US" dirty="0">
                <a:solidFill>
                  <a:schemeClr val="tx1">
                    <a:lumMod val="95000"/>
                    <a:lumOff val="5000"/>
                  </a:schemeClr>
                </a:solidFill>
              </a:rPr>
              <a:t>A</a:t>
            </a:r>
          </a:p>
        </p:txBody>
      </p:sp>
      <p:cxnSp>
        <p:nvCxnSpPr>
          <p:cNvPr id="22" name="Straight Connector 21">
            <a:extLst>
              <a:ext uri="{FF2B5EF4-FFF2-40B4-BE49-F238E27FC236}">
                <a16:creationId xmlns:a16="http://schemas.microsoft.com/office/drawing/2014/main" id="{62189B4B-7151-4D89-88C2-3B17CDA44D62}"/>
              </a:ext>
            </a:extLst>
          </p:cNvPr>
          <p:cNvCxnSpPr>
            <a:cxnSpLocks/>
            <a:endCxn id="20" idx="1"/>
          </p:cNvCxnSpPr>
          <p:nvPr/>
        </p:nvCxnSpPr>
        <p:spPr>
          <a:xfrm>
            <a:off x="2236423" y="1085225"/>
            <a:ext cx="1480717" cy="8176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CC30198-D289-45A5-90DB-1244EDAD9037}"/>
              </a:ext>
            </a:extLst>
          </p:cNvPr>
          <p:cNvSpPr txBox="1"/>
          <p:nvPr/>
        </p:nvSpPr>
        <p:spPr>
          <a:xfrm>
            <a:off x="3412009" y="2108119"/>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3" name="Straight Connector 22">
            <a:extLst>
              <a:ext uri="{FF2B5EF4-FFF2-40B4-BE49-F238E27FC236}">
                <a16:creationId xmlns:a16="http://schemas.microsoft.com/office/drawing/2014/main" id="{9C2FDF26-51F5-42B2-9D0C-83EC8FCD2C12}"/>
              </a:ext>
            </a:extLst>
          </p:cNvPr>
          <p:cNvCxnSpPr>
            <a:cxnSpLocks/>
          </p:cNvCxnSpPr>
          <p:nvPr/>
        </p:nvCxnSpPr>
        <p:spPr>
          <a:xfrm>
            <a:off x="3833988" y="1959166"/>
            <a:ext cx="3745617"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85AE74A8-27BD-41CD-AF9D-79CBA804C74D}"/>
              </a:ext>
            </a:extLst>
          </p:cNvPr>
          <p:cNvSpPr/>
          <p:nvPr/>
        </p:nvSpPr>
        <p:spPr>
          <a:xfrm>
            <a:off x="7522683" y="1900449"/>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6" name="TextBox 25">
            <a:extLst>
              <a:ext uri="{FF2B5EF4-FFF2-40B4-BE49-F238E27FC236}">
                <a16:creationId xmlns:a16="http://schemas.microsoft.com/office/drawing/2014/main" id="{81BD26BA-BC62-486A-BCA9-374DAD026CB3}"/>
              </a:ext>
            </a:extLst>
          </p:cNvPr>
          <p:cNvSpPr txBox="1"/>
          <p:nvPr/>
        </p:nvSpPr>
        <p:spPr>
          <a:xfrm>
            <a:off x="7216049" y="2038723"/>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7" name="Straight Connector 26">
            <a:extLst>
              <a:ext uri="{FF2B5EF4-FFF2-40B4-BE49-F238E27FC236}">
                <a16:creationId xmlns:a16="http://schemas.microsoft.com/office/drawing/2014/main" id="{1C46610E-53E8-4FFE-892A-7DCBA3AF4216}"/>
              </a:ext>
            </a:extLst>
          </p:cNvPr>
          <p:cNvCxnSpPr>
            <a:cxnSpLocks/>
          </p:cNvCxnSpPr>
          <p:nvPr/>
        </p:nvCxnSpPr>
        <p:spPr>
          <a:xfrm>
            <a:off x="7624194" y="1992437"/>
            <a:ext cx="1585907" cy="23151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A325B99-B716-4327-91FA-7A5DE2EC462D}"/>
              </a:ext>
            </a:extLst>
          </p:cNvPr>
          <p:cNvSpPr/>
          <p:nvPr/>
        </p:nvSpPr>
        <p:spPr>
          <a:xfrm>
            <a:off x="9146359" y="425712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 name="TextBox 28">
            <a:extLst>
              <a:ext uri="{FF2B5EF4-FFF2-40B4-BE49-F238E27FC236}">
                <a16:creationId xmlns:a16="http://schemas.microsoft.com/office/drawing/2014/main" id="{A8D18D10-BD7C-4531-8EA0-A3AF082F3F62}"/>
              </a:ext>
            </a:extLst>
          </p:cNvPr>
          <p:cNvSpPr txBox="1"/>
          <p:nvPr/>
        </p:nvSpPr>
        <p:spPr>
          <a:xfrm>
            <a:off x="8865429" y="4436858"/>
            <a:ext cx="727112" cy="369332"/>
          </a:xfrm>
          <a:prstGeom prst="rect">
            <a:avLst/>
          </a:prstGeom>
          <a:noFill/>
        </p:spPr>
        <p:txBody>
          <a:bodyPr wrap="square" rtlCol="0">
            <a:spAutoFit/>
          </a:bodyPr>
          <a:lstStyle/>
          <a:p>
            <a:pPr algn="ctr"/>
            <a:r>
              <a:rPr lang="en-US" dirty="0">
                <a:solidFill>
                  <a:schemeClr val="tx1">
                    <a:lumMod val="95000"/>
                    <a:lumOff val="5000"/>
                  </a:schemeClr>
                </a:solidFill>
              </a:rPr>
              <a:t>D</a:t>
            </a:r>
          </a:p>
        </p:txBody>
      </p:sp>
      <p:cxnSp>
        <p:nvCxnSpPr>
          <p:cNvPr id="30" name="Straight Connector 29">
            <a:extLst>
              <a:ext uri="{FF2B5EF4-FFF2-40B4-BE49-F238E27FC236}">
                <a16:creationId xmlns:a16="http://schemas.microsoft.com/office/drawing/2014/main" id="{58864B1D-8F0D-4744-BDF8-72911BFACED3}"/>
              </a:ext>
            </a:extLst>
          </p:cNvPr>
          <p:cNvCxnSpPr>
            <a:cxnSpLocks/>
            <a:stCxn id="28" idx="6"/>
          </p:cNvCxnSpPr>
          <p:nvPr/>
        </p:nvCxnSpPr>
        <p:spPr>
          <a:xfrm>
            <a:off x="9311612" y="4336685"/>
            <a:ext cx="1253564"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1A41F2C-DDAD-4C4C-A33D-C37EE41861C5}"/>
              </a:ext>
            </a:extLst>
          </p:cNvPr>
          <p:cNvSpPr txBox="1"/>
          <p:nvPr/>
        </p:nvSpPr>
        <p:spPr>
          <a:xfrm>
            <a:off x="10201620" y="3866847"/>
            <a:ext cx="727112" cy="369332"/>
          </a:xfrm>
          <a:prstGeom prst="rect">
            <a:avLst/>
          </a:prstGeom>
          <a:noFill/>
        </p:spPr>
        <p:txBody>
          <a:bodyPr wrap="square" rtlCol="0">
            <a:spAutoFit/>
          </a:bodyPr>
          <a:lstStyle/>
          <a:p>
            <a:pPr algn="ctr"/>
            <a:r>
              <a:rPr lang="en-US" dirty="0">
                <a:solidFill>
                  <a:schemeClr val="tx1">
                    <a:lumMod val="95000"/>
                    <a:lumOff val="5000"/>
                  </a:schemeClr>
                </a:solidFill>
              </a:rPr>
              <a:t>E</a:t>
            </a:r>
          </a:p>
        </p:txBody>
      </p:sp>
      <p:sp>
        <p:nvSpPr>
          <p:cNvPr id="34" name="Oval 33">
            <a:extLst>
              <a:ext uri="{FF2B5EF4-FFF2-40B4-BE49-F238E27FC236}">
                <a16:creationId xmlns:a16="http://schemas.microsoft.com/office/drawing/2014/main" id="{99BAE9E6-E4A0-4C1F-9D7C-0C5F3D806B80}"/>
              </a:ext>
            </a:extLst>
          </p:cNvPr>
          <p:cNvSpPr/>
          <p:nvPr/>
        </p:nvSpPr>
        <p:spPr>
          <a:xfrm>
            <a:off x="10461563" y="4247196"/>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6225710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REMOVED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chemeClr val="tx1">
                    <a:lumMod val="95000"/>
                    <a:lumOff val="5000"/>
                  </a:schemeClr>
                </a:solidFill>
              </a:rPr>
              <a:t>COOLING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sp>
        <p:nvSpPr>
          <p:cNvPr id="18" name="Oval 17">
            <a:extLst>
              <a:ext uri="{FF2B5EF4-FFF2-40B4-BE49-F238E27FC236}">
                <a16:creationId xmlns:a16="http://schemas.microsoft.com/office/drawing/2014/main" id="{219E594A-114D-4C42-865C-361A256014D2}"/>
              </a:ext>
            </a:extLst>
          </p:cNvPr>
          <p:cNvSpPr/>
          <p:nvPr/>
        </p:nvSpPr>
        <p:spPr>
          <a:xfrm>
            <a:off x="2153797" y="1027085"/>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0" name="Oval 19">
            <a:extLst>
              <a:ext uri="{FF2B5EF4-FFF2-40B4-BE49-F238E27FC236}">
                <a16:creationId xmlns:a16="http://schemas.microsoft.com/office/drawing/2014/main" id="{2EB6230D-6E2A-45CC-B2D3-4B1F2A29BD87}"/>
              </a:ext>
            </a:extLst>
          </p:cNvPr>
          <p:cNvSpPr/>
          <p:nvPr/>
        </p:nvSpPr>
        <p:spPr>
          <a:xfrm>
            <a:off x="3692939" y="1879609"/>
            <a:ext cx="165253" cy="159114"/>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1" name="TextBox 20">
            <a:extLst>
              <a:ext uri="{FF2B5EF4-FFF2-40B4-BE49-F238E27FC236}">
                <a16:creationId xmlns:a16="http://schemas.microsoft.com/office/drawing/2014/main" id="{C91DE498-2F8D-41E9-9D08-5F43B899DDAB}"/>
              </a:ext>
            </a:extLst>
          </p:cNvPr>
          <p:cNvSpPr txBox="1"/>
          <p:nvPr/>
        </p:nvSpPr>
        <p:spPr>
          <a:xfrm>
            <a:off x="1641512" y="829841"/>
            <a:ext cx="727112" cy="369332"/>
          </a:xfrm>
          <a:prstGeom prst="rect">
            <a:avLst/>
          </a:prstGeom>
          <a:noFill/>
        </p:spPr>
        <p:txBody>
          <a:bodyPr wrap="square" rtlCol="0">
            <a:spAutoFit/>
          </a:bodyPr>
          <a:lstStyle/>
          <a:p>
            <a:pPr algn="ctr"/>
            <a:r>
              <a:rPr lang="en-US" dirty="0">
                <a:solidFill>
                  <a:schemeClr val="tx1">
                    <a:lumMod val="95000"/>
                    <a:lumOff val="5000"/>
                  </a:schemeClr>
                </a:solidFill>
              </a:rPr>
              <a:t>A</a:t>
            </a:r>
          </a:p>
        </p:txBody>
      </p:sp>
      <p:cxnSp>
        <p:nvCxnSpPr>
          <p:cNvPr id="22" name="Straight Connector 21">
            <a:extLst>
              <a:ext uri="{FF2B5EF4-FFF2-40B4-BE49-F238E27FC236}">
                <a16:creationId xmlns:a16="http://schemas.microsoft.com/office/drawing/2014/main" id="{62189B4B-7151-4D89-88C2-3B17CDA44D62}"/>
              </a:ext>
            </a:extLst>
          </p:cNvPr>
          <p:cNvCxnSpPr>
            <a:cxnSpLocks/>
            <a:endCxn id="20" idx="1"/>
          </p:cNvCxnSpPr>
          <p:nvPr/>
        </p:nvCxnSpPr>
        <p:spPr>
          <a:xfrm>
            <a:off x="2236423" y="1085225"/>
            <a:ext cx="1480717" cy="8176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CC30198-D289-45A5-90DB-1244EDAD9037}"/>
              </a:ext>
            </a:extLst>
          </p:cNvPr>
          <p:cNvSpPr txBox="1"/>
          <p:nvPr/>
        </p:nvSpPr>
        <p:spPr>
          <a:xfrm>
            <a:off x="3412009" y="2108119"/>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3" name="Straight Connector 22">
            <a:extLst>
              <a:ext uri="{FF2B5EF4-FFF2-40B4-BE49-F238E27FC236}">
                <a16:creationId xmlns:a16="http://schemas.microsoft.com/office/drawing/2014/main" id="{9C2FDF26-51F5-42B2-9D0C-83EC8FCD2C12}"/>
              </a:ext>
            </a:extLst>
          </p:cNvPr>
          <p:cNvCxnSpPr>
            <a:cxnSpLocks/>
          </p:cNvCxnSpPr>
          <p:nvPr/>
        </p:nvCxnSpPr>
        <p:spPr>
          <a:xfrm>
            <a:off x="3833988" y="1959166"/>
            <a:ext cx="3745617"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85AE74A8-27BD-41CD-AF9D-79CBA804C74D}"/>
              </a:ext>
            </a:extLst>
          </p:cNvPr>
          <p:cNvSpPr/>
          <p:nvPr/>
        </p:nvSpPr>
        <p:spPr>
          <a:xfrm>
            <a:off x="7522683" y="1900449"/>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6" name="TextBox 25">
            <a:extLst>
              <a:ext uri="{FF2B5EF4-FFF2-40B4-BE49-F238E27FC236}">
                <a16:creationId xmlns:a16="http://schemas.microsoft.com/office/drawing/2014/main" id="{81BD26BA-BC62-486A-BCA9-374DAD026CB3}"/>
              </a:ext>
            </a:extLst>
          </p:cNvPr>
          <p:cNvSpPr txBox="1"/>
          <p:nvPr/>
        </p:nvSpPr>
        <p:spPr>
          <a:xfrm>
            <a:off x="7216049" y="2038723"/>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7" name="Straight Connector 26">
            <a:extLst>
              <a:ext uri="{FF2B5EF4-FFF2-40B4-BE49-F238E27FC236}">
                <a16:creationId xmlns:a16="http://schemas.microsoft.com/office/drawing/2014/main" id="{1C46610E-53E8-4FFE-892A-7DCBA3AF4216}"/>
              </a:ext>
            </a:extLst>
          </p:cNvPr>
          <p:cNvCxnSpPr>
            <a:cxnSpLocks/>
          </p:cNvCxnSpPr>
          <p:nvPr/>
        </p:nvCxnSpPr>
        <p:spPr>
          <a:xfrm>
            <a:off x="7624194" y="1992437"/>
            <a:ext cx="1585907" cy="23151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A325B99-B716-4327-91FA-7A5DE2EC462D}"/>
              </a:ext>
            </a:extLst>
          </p:cNvPr>
          <p:cNvSpPr/>
          <p:nvPr/>
        </p:nvSpPr>
        <p:spPr>
          <a:xfrm>
            <a:off x="9146359" y="425712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 name="TextBox 28">
            <a:extLst>
              <a:ext uri="{FF2B5EF4-FFF2-40B4-BE49-F238E27FC236}">
                <a16:creationId xmlns:a16="http://schemas.microsoft.com/office/drawing/2014/main" id="{A8D18D10-BD7C-4531-8EA0-A3AF082F3F62}"/>
              </a:ext>
            </a:extLst>
          </p:cNvPr>
          <p:cNvSpPr txBox="1"/>
          <p:nvPr/>
        </p:nvSpPr>
        <p:spPr>
          <a:xfrm>
            <a:off x="8865429" y="4436858"/>
            <a:ext cx="727112" cy="369332"/>
          </a:xfrm>
          <a:prstGeom prst="rect">
            <a:avLst/>
          </a:prstGeom>
          <a:noFill/>
        </p:spPr>
        <p:txBody>
          <a:bodyPr wrap="square" rtlCol="0">
            <a:spAutoFit/>
          </a:bodyPr>
          <a:lstStyle/>
          <a:p>
            <a:pPr algn="ctr"/>
            <a:r>
              <a:rPr lang="en-US" dirty="0">
                <a:solidFill>
                  <a:schemeClr val="tx1">
                    <a:lumMod val="95000"/>
                    <a:lumOff val="5000"/>
                  </a:schemeClr>
                </a:solidFill>
              </a:rPr>
              <a:t>D</a:t>
            </a:r>
          </a:p>
        </p:txBody>
      </p:sp>
      <p:cxnSp>
        <p:nvCxnSpPr>
          <p:cNvPr id="30" name="Straight Connector 29">
            <a:extLst>
              <a:ext uri="{FF2B5EF4-FFF2-40B4-BE49-F238E27FC236}">
                <a16:creationId xmlns:a16="http://schemas.microsoft.com/office/drawing/2014/main" id="{58864B1D-8F0D-4744-BDF8-72911BFACED3}"/>
              </a:ext>
            </a:extLst>
          </p:cNvPr>
          <p:cNvCxnSpPr>
            <a:cxnSpLocks/>
            <a:stCxn id="28" idx="6"/>
          </p:cNvCxnSpPr>
          <p:nvPr/>
        </p:nvCxnSpPr>
        <p:spPr>
          <a:xfrm>
            <a:off x="9311612" y="4336685"/>
            <a:ext cx="1253564"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1A41F2C-DDAD-4C4C-A33D-C37EE41861C5}"/>
              </a:ext>
            </a:extLst>
          </p:cNvPr>
          <p:cNvSpPr txBox="1"/>
          <p:nvPr/>
        </p:nvSpPr>
        <p:spPr>
          <a:xfrm>
            <a:off x="10201620" y="3866847"/>
            <a:ext cx="727112" cy="369332"/>
          </a:xfrm>
          <a:prstGeom prst="rect">
            <a:avLst/>
          </a:prstGeom>
          <a:noFill/>
        </p:spPr>
        <p:txBody>
          <a:bodyPr wrap="square" rtlCol="0">
            <a:spAutoFit/>
          </a:bodyPr>
          <a:lstStyle/>
          <a:p>
            <a:pPr algn="ctr"/>
            <a:r>
              <a:rPr lang="en-US" dirty="0">
                <a:solidFill>
                  <a:schemeClr val="tx1">
                    <a:lumMod val="95000"/>
                    <a:lumOff val="5000"/>
                  </a:schemeClr>
                </a:solidFill>
              </a:rPr>
              <a:t>E</a:t>
            </a:r>
          </a:p>
        </p:txBody>
      </p:sp>
      <p:sp>
        <p:nvSpPr>
          <p:cNvPr id="34" name="Oval 33">
            <a:extLst>
              <a:ext uri="{FF2B5EF4-FFF2-40B4-BE49-F238E27FC236}">
                <a16:creationId xmlns:a16="http://schemas.microsoft.com/office/drawing/2014/main" id="{99BAE9E6-E4A0-4C1F-9D7C-0C5F3D806B80}"/>
              </a:ext>
            </a:extLst>
          </p:cNvPr>
          <p:cNvSpPr/>
          <p:nvPr/>
        </p:nvSpPr>
        <p:spPr>
          <a:xfrm>
            <a:off x="10461563" y="4247196"/>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1" name="TextBox 30">
            <a:extLst>
              <a:ext uri="{FF2B5EF4-FFF2-40B4-BE49-F238E27FC236}">
                <a16:creationId xmlns:a16="http://schemas.microsoft.com/office/drawing/2014/main" id="{050F7D70-08D5-4414-973A-1E8D92015482}"/>
              </a:ext>
            </a:extLst>
          </p:cNvPr>
          <p:cNvSpPr txBox="1"/>
          <p:nvPr/>
        </p:nvSpPr>
        <p:spPr>
          <a:xfrm>
            <a:off x="3130625" y="2893066"/>
            <a:ext cx="4689672" cy="2554545"/>
          </a:xfrm>
          <a:prstGeom prst="rect">
            <a:avLst/>
          </a:prstGeom>
          <a:solidFill>
            <a:schemeClr val="accent4">
              <a:lumMod val="40000"/>
              <a:lumOff val="60000"/>
            </a:schemeClr>
          </a:solidFill>
        </p:spPr>
        <p:txBody>
          <a:bodyPr wrap="square" rtlCol="0">
            <a:spAutoFit/>
          </a:bodyPr>
          <a:lstStyle/>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DE is THE freezing point.  There is one special temperature for water to freeze </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it’s 273 Kelvin = 0</a:t>
            </a:r>
            <a:r>
              <a:rPr lang="en-US" sz="2000" dirty="0">
                <a:solidFill>
                  <a:schemeClr val="tx1">
                    <a:lumMod val="95000"/>
                    <a:lumOff val="5000"/>
                  </a:schemeClr>
                </a:solidFill>
                <a:latin typeface="Times New Roman" panose="02020603050405020304" pitchFamily="18" charset="0"/>
                <a:ea typeface="Verdana" panose="020B0604030504040204" pitchFamily="34" charset="0"/>
                <a:cs typeface="Times New Roman" panose="02020603050405020304" pitchFamily="18" charset="0"/>
              </a:rPr>
              <a:t>°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Centigrade.  </a:t>
            </a:r>
          </a:p>
          <a:p>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This is one temperature that you already know.  This temperature </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never VARIES, it’s one of the </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important CONSTANTS for water. </a:t>
            </a:r>
          </a:p>
        </p:txBody>
      </p:sp>
    </p:spTree>
    <p:extLst>
      <p:ext uri="{BB962C8B-B14F-4D97-AF65-F5344CB8AC3E}">
        <p14:creationId xmlns:p14="http://schemas.microsoft.com/office/powerpoint/2010/main" val="84990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REMOVED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chemeClr val="tx1">
                    <a:lumMod val="95000"/>
                    <a:lumOff val="5000"/>
                  </a:schemeClr>
                </a:solidFill>
              </a:rPr>
              <a:t>COOLING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graphicFrame>
        <p:nvGraphicFramePr>
          <p:cNvPr id="17" name="Table 18">
            <a:extLst>
              <a:ext uri="{FF2B5EF4-FFF2-40B4-BE49-F238E27FC236}">
                <a16:creationId xmlns:a16="http://schemas.microsoft.com/office/drawing/2014/main" id="{6881D63E-6925-49C9-BAE2-E9C0E2DBC360}"/>
              </a:ext>
            </a:extLst>
          </p:cNvPr>
          <p:cNvGraphicFramePr>
            <a:graphicFrameLocks noGrp="1"/>
          </p:cNvGraphicFramePr>
          <p:nvPr>
            <p:extLst>
              <p:ext uri="{D42A27DB-BD31-4B8C-83A1-F6EECF244321}">
                <p14:modId xmlns:p14="http://schemas.microsoft.com/office/powerpoint/2010/main" val="901882524"/>
              </p:ext>
            </p:extLst>
          </p:nvPr>
        </p:nvGraphicFramePr>
        <p:xfrm>
          <a:off x="2390660" y="2967219"/>
          <a:ext cx="5297276" cy="2537920"/>
        </p:xfrm>
        <a:graphic>
          <a:graphicData uri="http://schemas.openxmlformats.org/drawingml/2006/table">
            <a:tbl>
              <a:tblPr firstRow="1" bandRow="1">
                <a:tableStyleId>{5C22544A-7EE6-4342-B048-85BDC9FD1C3A}</a:tableStyleId>
              </a:tblPr>
              <a:tblGrid>
                <a:gridCol w="848299">
                  <a:extLst>
                    <a:ext uri="{9D8B030D-6E8A-4147-A177-3AD203B41FA5}">
                      <a16:colId xmlns:a16="http://schemas.microsoft.com/office/drawing/2014/main" val="3627737293"/>
                    </a:ext>
                  </a:extLst>
                </a:gridCol>
                <a:gridCol w="1035585">
                  <a:extLst>
                    <a:ext uri="{9D8B030D-6E8A-4147-A177-3AD203B41FA5}">
                      <a16:colId xmlns:a16="http://schemas.microsoft.com/office/drawing/2014/main" val="2391250394"/>
                    </a:ext>
                  </a:extLst>
                </a:gridCol>
                <a:gridCol w="1156772">
                  <a:extLst>
                    <a:ext uri="{9D8B030D-6E8A-4147-A177-3AD203B41FA5}">
                      <a16:colId xmlns:a16="http://schemas.microsoft.com/office/drawing/2014/main" val="3244388442"/>
                    </a:ext>
                  </a:extLst>
                </a:gridCol>
                <a:gridCol w="1112703">
                  <a:extLst>
                    <a:ext uri="{9D8B030D-6E8A-4147-A177-3AD203B41FA5}">
                      <a16:colId xmlns:a16="http://schemas.microsoft.com/office/drawing/2014/main" val="2442334457"/>
                    </a:ext>
                  </a:extLst>
                </a:gridCol>
                <a:gridCol w="1143917">
                  <a:extLst>
                    <a:ext uri="{9D8B030D-6E8A-4147-A177-3AD203B41FA5}">
                      <a16:colId xmlns:a16="http://schemas.microsoft.com/office/drawing/2014/main" val="1514707296"/>
                    </a:ext>
                  </a:extLst>
                </a:gridCol>
              </a:tblGrid>
              <a:tr h="392048">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LIQ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L → 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416144">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0000FF"/>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0000FF"/>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8" name="Oval 17">
            <a:extLst>
              <a:ext uri="{FF2B5EF4-FFF2-40B4-BE49-F238E27FC236}">
                <a16:creationId xmlns:a16="http://schemas.microsoft.com/office/drawing/2014/main" id="{219E594A-114D-4C42-865C-361A256014D2}"/>
              </a:ext>
            </a:extLst>
          </p:cNvPr>
          <p:cNvSpPr/>
          <p:nvPr/>
        </p:nvSpPr>
        <p:spPr>
          <a:xfrm>
            <a:off x="2153797" y="1027085"/>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a:extLst>
              <a:ext uri="{FF2B5EF4-FFF2-40B4-BE49-F238E27FC236}">
                <a16:creationId xmlns:a16="http://schemas.microsoft.com/office/drawing/2014/main" id="{92D5E82F-FFF7-4F81-94F6-041000547CA6}"/>
              </a:ext>
            </a:extLst>
          </p:cNvPr>
          <p:cNvSpPr txBox="1"/>
          <p:nvPr/>
        </p:nvSpPr>
        <p:spPr>
          <a:xfrm>
            <a:off x="2754217" y="71925"/>
            <a:ext cx="9437783" cy="646331"/>
          </a:xfrm>
          <a:prstGeom prst="rect">
            <a:avLst/>
          </a:prstGeom>
          <a:noFill/>
        </p:spPr>
        <p:txBody>
          <a:bodyPr wrap="square" rtlCol="0">
            <a:spAutoFit/>
          </a:bodyPr>
          <a:lstStyle/>
          <a:p>
            <a:r>
              <a:rPr lang="en-US" dirty="0">
                <a:solidFill>
                  <a:srgbClr val="0000FF"/>
                </a:solidFill>
              </a:rPr>
              <a:t>EF we get a cooling of solid ice from cold to even colder.  A change in temp means a change in KE.</a:t>
            </a:r>
          </a:p>
          <a:p>
            <a:r>
              <a:rPr lang="en-US" dirty="0">
                <a:solidFill>
                  <a:srgbClr val="0000FF"/>
                </a:solidFill>
              </a:rPr>
              <a:t>Since the solid stays solid, the PE doesn’t change here, it’s steady.  </a:t>
            </a:r>
          </a:p>
        </p:txBody>
      </p:sp>
      <p:sp>
        <p:nvSpPr>
          <p:cNvPr id="20" name="Oval 19">
            <a:extLst>
              <a:ext uri="{FF2B5EF4-FFF2-40B4-BE49-F238E27FC236}">
                <a16:creationId xmlns:a16="http://schemas.microsoft.com/office/drawing/2014/main" id="{2EB6230D-6E2A-45CC-B2D3-4B1F2A29BD87}"/>
              </a:ext>
            </a:extLst>
          </p:cNvPr>
          <p:cNvSpPr/>
          <p:nvPr/>
        </p:nvSpPr>
        <p:spPr>
          <a:xfrm>
            <a:off x="3692939" y="1879609"/>
            <a:ext cx="165253" cy="159114"/>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1" name="TextBox 20">
            <a:extLst>
              <a:ext uri="{FF2B5EF4-FFF2-40B4-BE49-F238E27FC236}">
                <a16:creationId xmlns:a16="http://schemas.microsoft.com/office/drawing/2014/main" id="{C91DE498-2F8D-41E9-9D08-5F43B899DDAB}"/>
              </a:ext>
            </a:extLst>
          </p:cNvPr>
          <p:cNvSpPr txBox="1"/>
          <p:nvPr/>
        </p:nvSpPr>
        <p:spPr>
          <a:xfrm>
            <a:off x="1641512" y="829841"/>
            <a:ext cx="727112" cy="369332"/>
          </a:xfrm>
          <a:prstGeom prst="rect">
            <a:avLst/>
          </a:prstGeom>
          <a:noFill/>
        </p:spPr>
        <p:txBody>
          <a:bodyPr wrap="square" rtlCol="0">
            <a:spAutoFit/>
          </a:bodyPr>
          <a:lstStyle/>
          <a:p>
            <a:pPr algn="ctr"/>
            <a:r>
              <a:rPr lang="en-US" dirty="0">
                <a:solidFill>
                  <a:schemeClr val="tx1">
                    <a:lumMod val="95000"/>
                    <a:lumOff val="5000"/>
                  </a:schemeClr>
                </a:solidFill>
              </a:rPr>
              <a:t>A</a:t>
            </a:r>
          </a:p>
        </p:txBody>
      </p:sp>
      <p:cxnSp>
        <p:nvCxnSpPr>
          <p:cNvPr id="22" name="Straight Connector 21">
            <a:extLst>
              <a:ext uri="{FF2B5EF4-FFF2-40B4-BE49-F238E27FC236}">
                <a16:creationId xmlns:a16="http://schemas.microsoft.com/office/drawing/2014/main" id="{62189B4B-7151-4D89-88C2-3B17CDA44D62}"/>
              </a:ext>
            </a:extLst>
          </p:cNvPr>
          <p:cNvCxnSpPr>
            <a:cxnSpLocks/>
            <a:endCxn id="20" idx="1"/>
          </p:cNvCxnSpPr>
          <p:nvPr/>
        </p:nvCxnSpPr>
        <p:spPr>
          <a:xfrm>
            <a:off x="2236423" y="1085225"/>
            <a:ext cx="1480717" cy="8176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CC30198-D289-45A5-90DB-1244EDAD9037}"/>
              </a:ext>
            </a:extLst>
          </p:cNvPr>
          <p:cNvSpPr txBox="1"/>
          <p:nvPr/>
        </p:nvSpPr>
        <p:spPr>
          <a:xfrm>
            <a:off x="3412009" y="2108119"/>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3" name="Straight Connector 22">
            <a:extLst>
              <a:ext uri="{FF2B5EF4-FFF2-40B4-BE49-F238E27FC236}">
                <a16:creationId xmlns:a16="http://schemas.microsoft.com/office/drawing/2014/main" id="{9C2FDF26-51F5-42B2-9D0C-83EC8FCD2C12}"/>
              </a:ext>
            </a:extLst>
          </p:cNvPr>
          <p:cNvCxnSpPr>
            <a:cxnSpLocks/>
          </p:cNvCxnSpPr>
          <p:nvPr/>
        </p:nvCxnSpPr>
        <p:spPr>
          <a:xfrm>
            <a:off x="3833988" y="1959166"/>
            <a:ext cx="3745617"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85AE74A8-27BD-41CD-AF9D-79CBA804C74D}"/>
              </a:ext>
            </a:extLst>
          </p:cNvPr>
          <p:cNvSpPr/>
          <p:nvPr/>
        </p:nvSpPr>
        <p:spPr>
          <a:xfrm>
            <a:off x="7522683" y="1900449"/>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6" name="TextBox 25">
            <a:extLst>
              <a:ext uri="{FF2B5EF4-FFF2-40B4-BE49-F238E27FC236}">
                <a16:creationId xmlns:a16="http://schemas.microsoft.com/office/drawing/2014/main" id="{81BD26BA-BC62-486A-BCA9-374DAD026CB3}"/>
              </a:ext>
            </a:extLst>
          </p:cNvPr>
          <p:cNvSpPr txBox="1"/>
          <p:nvPr/>
        </p:nvSpPr>
        <p:spPr>
          <a:xfrm>
            <a:off x="7216049" y="2038723"/>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7" name="Straight Connector 26">
            <a:extLst>
              <a:ext uri="{FF2B5EF4-FFF2-40B4-BE49-F238E27FC236}">
                <a16:creationId xmlns:a16="http://schemas.microsoft.com/office/drawing/2014/main" id="{1C46610E-53E8-4FFE-892A-7DCBA3AF4216}"/>
              </a:ext>
            </a:extLst>
          </p:cNvPr>
          <p:cNvCxnSpPr>
            <a:cxnSpLocks/>
          </p:cNvCxnSpPr>
          <p:nvPr/>
        </p:nvCxnSpPr>
        <p:spPr>
          <a:xfrm>
            <a:off x="7624194" y="1992437"/>
            <a:ext cx="1585907" cy="23151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A325B99-B716-4327-91FA-7A5DE2EC462D}"/>
              </a:ext>
            </a:extLst>
          </p:cNvPr>
          <p:cNvSpPr/>
          <p:nvPr/>
        </p:nvSpPr>
        <p:spPr>
          <a:xfrm>
            <a:off x="9146359" y="425712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 name="TextBox 28">
            <a:extLst>
              <a:ext uri="{FF2B5EF4-FFF2-40B4-BE49-F238E27FC236}">
                <a16:creationId xmlns:a16="http://schemas.microsoft.com/office/drawing/2014/main" id="{A8D18D10-BD7C-4531-8EA0-A3AF082F3F62}"/>
              </a:ext>
            </a:extLst>
          </p:cNvPr>
          <p:cNvSpPr txBox="1"/>
          <p:nvPr/>
        </p:nvSpPr>
        <p:spPr>
          <a:xfrm>
            <a:off x="8865429" y="4436858"/>
            <a:ext cx="727112" cy="369332"/>
          </a:xfrm>
          <a:prstGeom prst="rect">
            <a:avLst/>
          </a:prstGeom>
          <a:noFill/>
        </p:spPr>
        <p:txBody>
          <a:bodyPr wrap="square" rtlCol="0">
            <a:spAutoFit/>
          </a:bodyPr>
          <a:lstStyle/>
          <a:p>
            <a:pPr algn="ctr"/>
            <a:r>
              <a:rPr lang="en-US" dirty="0">
                <a:solidFill>
                  <a:schemeClr val="tx1">
                    <a:lumMod val="95000"/>
                    <a:lumOff val="5000"/>
                  </a:schemeClr>
                </a:solidFill>
              </a:rPr>
              <a:t>D</a:t>
            </a:r>
          </a:p>
        </p:txBody>
      </p:sp>
      <p:cxnSp>
        <p:nvCxnSpPr>
          <p:cNvPr id="30" name="Straight Connector 29">
            <a:extLst>
              <a:ext uri="{FF2B5EF4-FFF2-40B4-BE49-F238E27FC236}">
                <a16:creationId xmlns:a16="http://schemas.microsoft.com/office/drawing/2014/main" id="{58864B1D-8F0D-4744-BDF8-72911BFACED3}"/>
              </a:ext>
            </a:extLst>
          </p:cNvPr>
          <p:cNvCxnSpPr>
            <a:cxnSpLocks/>
            <a:stCxn id="28" idx="6"/>
          </p:cNvCxnSpPr>
          <p:nvPr/>
        </p:nvCxnSpPr>
        <p:spPr>
          <a:xfrm>
            <a:off x="9311612" y="4336685"/>
            <a:ext cx="1253564"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1A41F2C-DDAD-4C4C-A33D-C37EE41861C5}"/>
              </a:ext>
            </a:extLst>
          </p:cNvPr>
          <p:cNvSpPr txBox="1"/>
          <p:nvPr/>
        </p:nvSpPr>
        <p:spPr>
          <a:xfrm>
            <a:off x="10201620" y="3866847"/>
            <a:ext cx="727112" cy="369332"/>
          </a:xfrm>
          <a:prstGeom prst="rect">
            <a:avLst/>
          </a:prstGeom>
          <a:noFill/>
        </p:spPr>
        <p:txBody>
          <a:bodyPr wrap="square" rtlCol="0">
            <a:spAutoFit/>
          </a:bodyPr>
          <a:lstStyle/>
          <a:p>
            <a:pPr algn="ctr"/>
            <a:r>
              <a:rPr lang="en-US" dirty="0">
                <a:solidFill>
                  <a:schemeClr val="tx1">
                    <a:lumMod val="95000"/>
                    <a:lumOff val="5000"/>
                  </a:schemeClr>
                </a:solidFill>
              </a:rPr>
              <a:t>E</a:t>
            </a:r>
          </a:p>
        </p:txBody>
      </p:sp>
      <p:sp>
        <p:nvSpPr>
          <p:cNvPr id="34" name="Oval 33">
            <a:extLst>
              <a:ext uri="{FF2B5EF4-FFF2-40B4-BE49-F238E27FC236}">
                <a16:creationId xmlns:a16="http://schemas.microsoft.com/office/drawing/2014/main" id="{99BAE9E6-E4A0-4C1F-9D7C-0C5F3D806B80}"/>
              </a:ext>
            </a:extLst>
          </p:cNvPr>
          <p:cNvSpPr/>
          <p:nvPr/>
        </p:nvSpPr>
        <p:spPr>
          <a:xfrm>
            <a:off x="10461563" y="4247196"/>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31" name="Straight Connector 30">
            <a:extLst>
              <a:ext uri="{FF2B5EF4-FFF2-40B4-BE49-F238E27FC236}">
                <a16:creationId xmlns:a16="http://schemas.microsoft.com/office/drawing/2014/main" id="{77B53DBE-EE3A-428C-AF4A-7E97B7EE888E}"/>
              </a:ext>
            </a:extLst>
          </p:cNvPr>
          <p:cNvCxnSpPr>
            <a:cxnSpLocks/>
          </p:cNvCxnSpPr>
          <p:nvPr/>
        </p:nvCxnSpPr>
        <p:spPr>
          <a:xfrm>
            <a:off x="10544189" y="4356969"/>
            <a:ext cx="748100" cy="774025"/>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E476A2D7-4E4D-4E27-B330-2DD0CDCDEC5A}"/>
              </a:ext>
            </a:extLst>
          </p:cNvPr>
          <p:cNvSpPr/>
          <p:nvPr/>
        </p:nvSpPr>
        <p:spPr>
          <a:xfrm>
            <a:off x="10928732" y="4751752"/>
            <a:ext cx="165253" cy="159114"/>
          </a:xfrm>
          <a:prstGeom prst="ellipse">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A65EA148-B18B-4488-B710-FE0F459D344A}"/>
              </a:ext>
            </a:extLst>
          </p:cNvPr>
          <p:cNvSpPr txBox="1"/>
          <p:nvPr/>
        </p:nvSpPr>
        <p:spPr>
          <a:xfrm>
            <a:off x="10730429" y="4395791"/>
            <a:ext cx="727112" cy="369332"/>
          </a:xfrm>
          <a:prstGeom prst="rect">
            <a:avLst/>
          </a:prstGeom>
          <a:noFill/>
        </p:spPr>
        <p:txBody>
          <a:bodyPr wrap="square" rtlCol="0">
            <a:spAutoFit/>
          </a:bodyPr>
          <a:lstStyle/>
          <a:p>
            <a:pPr algn="ctr"/>
            <a:r>
              <a:rPr lang="en-US" dirty="0">
                <a:solidFill>
                  <a:srgbClr val="0000FF"/>
                </a:solidFill>
              </a:rPr>
              <a:t>F</a:t>
            </a:r>
          </a:p>
        </p:txBody>
      </p:sp>
      <p:sp>
        <p:nvSpPr>
          <p:cNvPr id="37" name="Isosceles Triangle 36">
            <a:extLst>
              <a:ext uri="{FF2B5EF4-FFF2-40B4-BE49-F238E27FC236}">
                <a16:creationId xmlns:a16="http://schemas.microsoft.com/office/drawing/2014/main" id="{0C9C016E-422F-489C-AC6B-A1A51D9858A9}"/>
              </a:ext>
            </a:extLst>
          </p:cNvPr>
          <p:cNvSpPr/>
          <p:nvPr/>
        </p:nvSpPr>
        <p:spPr>
          <a:xfrm rot="8033876">
            <a:off x="11182120" y="5052652"/>
            <a:ext cx="385591" cy="275422"/>
          </a:xfrm>
          <a:prstGeom prst="triangle">
            <a:avLst/>
          </a:prstGeom>
          <a:solidFill>
            <a:srgbClr val="0000F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9582065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REMOVED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chemeClr val="tx1">
                    <a:lumMod val="95000"/>
                    <a:lumOff val="5000"/>
                  </a:schemeClr>
                </a:solidFill>
              </a:rPr>
              <a:t>COOLING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graphicFrame>
        <p:nvGraphicFramePr>
          <p:cNvPr id="17" name="Table 18">
            <a:extLst>
              <a:ext uri="{FF2B5EF4-FFF2-40B4-BE49-F238E27FC236}">
                <a16:creationId xmlns:a16="http://schemas.microsoft.com/office/drawing/2014/main" id="{6881D63E-6925-49C9-BAE2-E9C0E2DBC360}"/>
              </a:ext>
            </a:extLst>
          </p:cNvPr>
          <p:cNvGraphicFramePr>
            <a:graphicFrameLocks noGrp="1"/>
          </p:cNvGraphicFramePr>
          <p:nvPr>
            <p:extLst>
              <p:ext uri="{D42A27DB-BD31-4B8C-83A1-F6EECF244321}">
                <p14:modId xmlns:p14="http://schemas.microsoft.com/office/powerpoint/2010/main" val="2944850536"/>
              </p:ext>
            </p:extLst>
          </p:nvPr>
        </p:nvGraphicFramePr>
        <p:xfrm>
          <a:off x="2390660" y="2967219"/>
          <a:ext cx="5297276" cy="2537920"/>
        </p:xfrm>
        <a:graphic>
          <a:graphicData uri="http://schemas.openxmlformats.org/drawingml/2006/table">
            <a:tbl>
              <a:tblPr firstRow="1" bandRow="1">
                <a:tableStyleId>{5C22544A-7EE6-4342-B048-85BDC9FD1C3A}</a:tableStyleId>
              </a:tblPr>
              <a:tblGrid>
                <a:gridCol w="848299">
                  <a:extLst>
                    <a:ext uri="{9D8B030D-6E8A-4147-A177-3AD203B41FA5}">
                      <a16:colId xmlns:a16="http://schemas.microsoft.com/office/drawing/2014/main" val="3627737293"/>
                    </a:ext>
                  </a:extLst>
                </a:gridCol>
                <a:gridCol w="1035585">
                  <a:extLst>
                    <a:ext uri="{9D8B030D-6E8A-4147-A177-3AD203B41FA5}">
                      <a16:colId xmlns:a16="http://schemas.microsoft.com/office/drawing/2014/main" val="2391250394"/>
                    </a:ext>
                  </a:extLst>
                </a:gridCol>
                <a:gridCol w="1156772">
                  <a:extLst>
                    <a:ext uri="{9D8B030D-6E8A-4147-A177-3AD203B41FA5}">
                      <a16:colId xmlns:a16="http://schemas.microsoft.com/office/drawing/2014/main" val="3244388442"/>
                    </a:ext>
                  </a:extLst>
                </a:gridCol>
                <a:gridCol w="1112703">
                  <a:extLst>
                    <a:ext uri="{9D8B030D-6E8A-4147-A177-3AD203B41FA5}">
                      <a16:colId xmlns:a16="http://schemas.microsoft.com/office/drawing/2014/main" val="2442334457"/>
                    </a:ext>
                  </a:extLst>
                </a:gridCol>
                <a:gridCol w="1143917">
                  <a:extLst>
                    <a:ext uri="{9D8B030D-6E8A-4147-A177-3AD203B41FA5}">
                      <a16:colId xmlns:a16="http://schemas.microsoft.com/office/drawing/2014/main" val="1514707296"/>
                    </a:ext>
                  </a:extLst>
                </a:gridCol>
              </a:tblGrid>
              <a:tr h="392048">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LIQ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L → 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8" name="Oval 17">
            <a:extLst>
              <a:ext uri="{FF2B5EF4-FFF2-40B4-BE49-F238E27FC236}">
                <a16:creationId xmlns:a16="http://schemas.microsoft.com/office/drawing/2014/main" id="{219E594A-114D-4C42-865C-361A256014D2}"/>
              </a:ext>
            </a:extLst>
          </p:cNvPr>
          <p:cNvSpPr/>
          <p:nvPr/>
        </p:nvSpPr>
        <p:spPr>
          <a:xfrm>
            <a:off x="2153797" y="1027085"/>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a:extLst>
              <a:ext uri="{FF2B5EF4-FFF2-40B4-BE49-F238E27FC236}">
                <a16:creationId xmlns:a16="http://schemas.microsoft.com/office/drawing/2014/main" id="{92D5E82F-FFF7-4F81-94F6-041000547CA6}"/>
              </a:ext>
            </a:extLst>
          </p:cNvPr>
          <p:cNvSpPr txBox="1"/>
          <p:nvPr/>
        </p:nvSpPr>
        <p:spPr>
          <a:xfrm>
            <a:off x="2754217" y="71925"/>
            <a:ext cx="9437783" cy="646331"/>
          </a:xfrm>
          <a:prstGeom prst="rect">
            <a:avLst/>
          </a:prstGeom>
          <a:noFill/>
        </p:spPr>
        <p:txBody>
          <a:bodyPr wrap="square" rtlCol="0">
            <a:spAutoFit/>
          </a:bodyPr>
          <a:lstStyle/>
          <a:p>
            <a:r>
              <a:rPr lang="en-US" sz="3600" dirty="0">
                <a:solidFill>
                  <a:srgbClr val="0000FF"/>
                </a:solidFill>
              </a:rPr>
              <a:t>This is the COMPLETE COOLING CURVE for water.  </a:t>
            </a:r>
          </a:p>
        </p:txBody>
      </p:sp>
      <p:sp>
        <p:nvSpPr>
          <p:cNvPr id="20" name="Oval 19">
            <a:extLst>
              <a:ext uri="{FF2B5EF4-FFF2-40B4-BE49-F238E27FC236}">
                <a16:creationId xmlns:a16="http://schemas.microsoft.com/office/drawing/2014/main" id="{2EB6230D-6E2A-45CC-B2D3-4B1F2A29BD87}"/>
              </a:ext>
            </a:extLst>
          </p:cNvPr>
          <p:cNvSpPr/>
          <p:nvPr/>
        </p:nvSpPr>
        <p:spPr>
          <a:xfrm>
            <a:off x="3692939" y="1879609"/>
            <a:ext cx="165253" cy="159114"/>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1" name="TextBox 20">
            <a:extLst>
              <a:ext uri="{FF2B5EF4-FFF2-40B4-BE49-F238E27FC236}">
                <a16:creationId xmlns:a16="http://schemas.microsoft.com/office/drawing/2014/main" id="{C91DE498-2F8D-41E9-9D08-5F43B899DDAB}"/>
              </a:ext>
            </a:extLst>
          </p:cNvPr>
          <p:cNvSpPr txBox="1"/>
          <p:nvPr/>
        </p:nvSpPr>
        <p:spPr>
          <a:xfrm>
            <a:off x="1641512" y="829841"/>
            <a:ext cx="727112" cy="369332"/>
          </a:xfrm>
          <a:prstGeom prst="rect">
            <a:avLst/>
          </a:prstGeom>
          <a:noFill/>
        </p:spPr>
        <p:txBody>
          <a:bodyPr wrap="square" rtlCol="0">
            <a:spAutoFit/>
          </a:bodyPr>
          <a:lstStyle/>
          <a:p>
            <a:pPr algn="ctr"/>
            <a:r>
              <a:rPr lang="en-US" dirty="0">
                <a:solidFill>
                  <a:schemeClr val="tx1">
                    <a:lumMod val="95000"/>
                    <a:lumOff val="5000"/>
                  </a:schemeClr>
                </a:solidFill>
              </a:rPr>
              <a:t>A</a:t>
            </a:r>
          </a:p>
        </p:txBody>
      </p:sp>
      <p:cxnSp>
        <p:nvCxnSpPr>
          <p:cNvPr id="22" name="Straight Connector 21">
            <a:extLst>
              <a:ext uri="{FF2B5EF4-FFF2-40B4-BE49-F238E27FC236}">
                <a16:creationId xmlns:a16="http://schemas.microsoft.com/office/drawing/2014/main" id="{62189B4B-7151-4D89-88C2-3B17CDA44D62}"/>
              </a:ext>
            </a:extLst>
          </p:cNvPr>
          <p:cNvCxnSpPr>
            <a:cxnSpLocks/>
            <a:endCxn id="20" idx="1"/>
          </p:cNvCxnSpPr>
          <p:nvPr/>
        </p:nvCxnSpPr>
        <p:spPr>
          <a:xfrm>
            <a:off x="2236423" y="1085225"/>
            <a:ext cx="1480717" cy="8176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CC30198-D289-45A5-90DB-1244EDAD9037}"/>
              </a:ext>
            </a:extLst>
          </p:cNvPr>
          <p:cNvSpPr txBox="1"/>
          <p:nvPr/>
        </p:nvSpPr>
        <p:spPr>
          <a:xfrm>
            <a:off x="3412009" y="2108119"/>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3" name="Straight Connector 22">
            <a:extLst>
              <a:ext uri="{FF2B5EF4-FFF2-40B4-BE49-F238E27FC236}">
                <a16:creationId xmlns:a16="http://schemas.microsoft.com/office/drawing/2014/main" id="{9C2FDF26-51F5-42B2-9D0C-83EC8FCD2C12}"/>
              </a:ext>
            </a:extLst>
          </p:cNvPr>
          <p:cNvCxnSpPr>
            <a:cxnSpLocks/>
          </p:cNvCxnSpPr>
          <p:nvPr/>
        </p:nvCxnSpPr>
        <p:spPr>
          <a:xfrm>
            <a:off x="3833988" y="1959166"/>
            <a:ext cx="3745617"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85AE74A8-27BD-41CD-AF9D-79CBA804C74D}"/>
              </a:ext>
            </a:extLst>
          </p:cNvPr>
          <p:cNvSpPr/>
          <p:nvPr/>
        </p:nvSpPr>
        <p:spPr>
          <a:xfrm>
            <a:off x="7522683" y="1900449"/>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6" name="TextBox 25">
            <a:extLst>
              <a:ext uri="{FF2B5EF4-FFF2-40B4-BE49-F238E27FC236}">
                <a16:creationId xmlns:a16="http://schemas.microsoft.com/office/drawing/2014/main" id="{81BD26BA-BC62-486A-BCA9-374DAD026CB3}"/>
              </a:ext>
            </a:extLst>
          </p:cNvPr>
          <p:cNvSpPr txBox="1"/>
          <p:nvPr/>
        </p:nvSpPr>
        <p:spPr>
          <a:xfrm>
            <a:off x="7216049" y="2038723"/>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7" name="Straight Connector 26">
            <a:extLst>
              <a:ext uri="{FF2B5EF4-FFF2-40B4-BE49-F238E27FC236}">
                <a16:creationId xmlns:a16="http://schemas.microsoft.com/office/drawing/2014/main" id="{1C46610E-53E8-4FFE-892A-7DCBA3AF4216}"/>
              </a:ext>
            </a:extLst>
          </p:cNvPr>
          <p:cNvCxnSpPr>
            <a:cxnSpLocks/>
          </p:cNvCxnSpPr>
          <p:nvPr/>
        </p:nvCxnSpPr>
        <p:spPr>
          <a:xfrm>
            <a:off x="7624194" y="1992437"/>
            <a:ext cx="1585907" cy="23151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A325B99-B716-4327-91FA-7A5DE2EC462D}"/>
              </a:ext>
            </a:extLst>
          </p:cNvPr>
          <p:cNvSpPr/>
          <p:nvPr/>
        </p:nvSpPr>
        <p:spPr>
          <a:xfrm>
            <a:off x="9146359" y="425712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 name="TextBox 28">
            <a:extLst>
              <a:ext uri="{FF2B5EF4-FFF2-40B4-BE49-F238E27FC236}">
                <a16:creationId xmlns:a16="http://schemas.microsoft.com/office/drawing/2014/main" id="{A8D18D10-BD7C-4531-8EA0-A3AF082F3F62}"/>
              </a:ext>
            </a:extLst>
          </p:cNvPr>
          <p:cNvSpPr txBox="1"/>
          <p:nvPr/>
        </p:nvSpPr>
        <p:spPr>
          <a:xfrm>
            <a:off x="8865429" y="4436858"/>
            <a:ext cx="727112" cy="369332"/>
          </a:xfrm>
          <a:prstGeom prst="rect">
            <a:avLst/>
          </a:prstGeom>
          <a:noFill/>
        </p:spPr>
        <p:txBody>
          <a:bodyPr wrap="square" rtlCol="0">
            <a:spAutoFit/>
          </a:bodyPr>
          <a:lstStyle/>
          <a:p>
            <a:pPr algn="ctr"/>
            <a:r>
              <a:rPr lang="en-US" dirty="0">
                <a:solidFill>
                  <a:schemeClr val="tx1">
                    <a:lumMod val="95000"/>
                    <a:lumOff val="5000"/>
                  </a:schemeClr>
                </a:solidFill>
              </a:rPr>
              <a:t>D</a:t>
            </a:r>
          </a:p>
        </p:txBody>
      </p:sp>
      <p:cxnSp>
        <p:nvCxnSpPr>
          <p:cNvPr id="30" name="Straight Connector 29">
            <a:extLst>
              <a:ext uri="{FF2B5EF4-FFF2-40B4-BE49-F238E27FC236}">
                <a16:creationId xmlns:a16="http://schemas.microsoft.com/office/drawing/2014/main" id="{58864B1D-8F0D-4744-BDF8-72911BFACED3}"/>
              </a:ext>
            </a:extLst>
          </p:cNvPr>
          <p:cNvCxnSpPr>
            <a:cxnSpLocks/>
            <a:stCxn id="28" idx="6"/>
          </p:cNvCxnSpPr>
          <p:nvPr/>
        </p:nvCxnSpPr>
        <p:spPr>
          <a:xfrm>
            <a:off x="9311612" y="4336685"/>
            <a:ext cx="1253564"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1A41F2C-DDAD-4C4C-A33D-C37EE41861C5}"/>
              </a:ext>
            </a:extLst>
          </p:cNvPr>
          <p:cNvSpPr txBox="1"/>
          <p:nvPr/>
        </p:nvSpPr>
        <p:spPr>
          <a:xfrm>
            <a:off x="10201620" y="3866847"/>
            <a:ext cx="727112" cy="369332"/>
          </a:xfrm>
          <a:prstGeom prst="rect">
            <a:avLst/>
          </a:prstGeom>
          <a:noFill/>
        </p:spPr>
        <p:txBody>
          <a:bodyPr wrap="square" rtlCol="0">
            <a:spAutoFit/>
          </a:bodyPr>
          <a:lstStyle/>
          <a:p>
            <a:pPr algn="ctr"/>
            <a:r>
              <a:rPr lang="en-US" dirty="0">
                <a:solidFill>
                  <a:schemeClr val="tx1">
                    <a:lumMod val="95000"/>
                    <a:lumOff val="5000"/>
                  </a:schemeClr>
                </a:solidFill>
              </a:rPr>
              <a:t>E</a:t>
            </a:r>
          </a:p>
        </p:txBody>
      </p:sp>
      <p:sp>
        <p:nvSpPr>
          <p:cNvPr id="34" name="Oval 33">
            <a:extLst>
              <a:ext uri="{FF2B5EF4-FFF2-40B4-BE49-F238E27FC236}">
                <a16:creationId xmlns:a16="http://schemas.microsoft.com/office/drawing/2014/main" id="{99BAE9E6-E4A0-4C1F-9D7C-0C5F3D806B80}"/>
              </a:ext>
            </a:extLst>
          </p:cNvPr>
          <p:cNvSpPr/>
          <p:nvPr/>
        </p:nvSpPr>
        <p:spPr>
          <a:xfrm>
            <a:off x="10461563" y="4247196"/>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31" name="Straight Connector 30">
            <a:extLst>
              <a:ext uri="{FF2B5EF4-FFF2-40B4-BE49-F238E27FC236}">
                <a16:creationId xmlns:a16="http://schemas.microsoft.com/office/drawing/2014/main" id="{77B53DBE-EE3A-428C-AF4A-7E97B7EE888E}"/>
              </a:ext>
            </a:extLst>
          </p:cNvPr>
          <p:cNvCxnSpPr>
            <a:cxnSpLocks/>
          </p:cNvCxnSpPr>
          <p:nvPr/>
        </p:nvCxnSpPr>
        <p:spPr>
          <a:xfrm>
            <a:off x="10544189" y="4356969"/>
            <a:ext cx="748100" cy="7740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E476A2D7-4E4D-4E27-B330-2DD0CDCDEC5A}"/>
              </a:ext>
            </a:extLst>
          </p:cNvPr>
          <p:cNvSpPr/>
          <p:nvPr/>
        </p:nvSpPr>
        <p:spPr>
          <a:xfrm>
            <a:off x="10928732" y="4751752"/>
            <a:ext cx="165253" cy="159114"/>
          </a:xfrm>
          <a:prstGeom prst="ellipse">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A65EA148-B18B-4488-B710-FE0F459D344A}"/>
              </a:ext>
            </a:extLst>
          </p:cNvPr>
          <p:cNvSpPr txBox="1"/>
          <p:nvPr/>
        </p:nvSpPr>
        <p:spPr>
          <a:xfrm>
            <a:off x="10730429" y="4395791"/>
            <a:ext cx="727112" cy="369332"/>
          </a:xfrm>
          <a:prstGeom prst="rect">
            <a:avLst/>
          </a:prstGeom>
          <a:noFill/>
        </p:spPr>
        <p:txBody>
          <a:bodyPr wrap="square" rtlCol="0">
            <a:spAutoFit/>
          </a:bodyPr>
          <a:lstStyle/>
          <a:p>
            <a:pPr algn="ctr"/>
            <a:r>
              <a:rPr lang="en-US" dirty="0">
                <a:solidFill>
                  <a:schemeClr val="tx1">
                    <a:lumMod val="95000"/>
                    <a:lumOff val="5000"/>
                  </a:schemeClr>
                </a:solidFill>
              </a:rPr>
              <a:t>F</a:t>
            </a:r>
          </a:p>
        </p:txBody>
      </p:sp>
      <p:sp>
        <p:nvSpPr>
          <p:cNvPr id="37" name="Isosceles Triangle 36">
            <a:extLst>
              <a:ext uri="{FF2B5EF4-FFF2-40B4-BE49-F238E27FC236}">
                <a16:creationId xmlns:a16="http://schemas.microsoft.com/office/drawing/2014/main" id="{0C9C016E-422F-489C-AC6B-A1A51D9858A9}"/>
              </a:ext>
            </a:extLst>
          </p:cNvPr>
          <p:cNvSpPr/>
          <p:nvPr/>
        </p:nvSpPr>
        <p:spPr>
          <a:xfrm rot="8033876">
            <a:off x="11182120" y="5052652"/>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12283531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65DA0-99FC-49F0-8F4D-7F8B382508FA}"/>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936ADD84-F523-4641-BE1E-DC03B5393F9D}"/>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845ECCA-0E64-4724-9FDE-B34549FB43D5}"/>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6" name="TextBox 5">
            <a:extLst>
              <a:ext uri="{FF2B5EF4-FFF2-40B4-BE49-F238E27FC236}">
                <a16:creationId xmlns:a16="http://schemas.microsoft.com/office/drawing/2014/main" id="{3305E581-BE7C-47A0-853E-5E247D6E9A54}"/>
              </a:ext>
            </a:extLst>
          </p:cNvPr>
          <p:cNvSpPr txBox="1"/>
          <p:nvPr/>
        </p:nvSpPr>
        <p:spPr>
          <a:xfrm>
            <a:off x="4999823" y="5870155"/>
            <a:ext cx="4639927" cy="369332"/>
          </a:xfrm>
          <a:prstGeom prst="rect">
            <a:avLst/>
          </a:prstGeom>
          <a:noFill/>
        </p:spPr>
        <p:txBody>
          <a:bodyPr wrap="square" rtlCol="0">
            <a:spAutoFit/>
          </a:bodyPr>
          <a:lstStyle/>
          <a:p>
            <a:pPr algn="ctr"/>
            <a:r>
              <a:rPr lang="en-US" dirty="0">
                <a:solidFill>
                  <a:schemeClr val="tx1">
                    <a:lumMod val="95000"/>
                    <a:lumOff val="5000"/>
                  </a:schemeClr>
                </a:solidFill>
              </a:rPr>
              <a:t>Heat energy REMOVED constantly, over time</a:t>
            </a:r>
          </a:p>
        </p:txBody>
      </p:sp>
      <p:sp>
        <p:nvSpPr>
          <p:cNvPr id="7" name="TextBox 6">
            <a:extLst>
              <a:ext uri="{FF2B5EF4-FFF2-40B4-BE49-F238E27FC236}">
                <a16:creationId xmlns:a16="http://schemas.microsoft.com/office/drawing/2014/main" id="{580F48F6-8691-4A80-AF2C-79AB5723C46A}"/>
              </a:ext>
            </a:extLst>
          </p:cNvPr>
          <p:cNvSpPr txBox="1"/>
          <p:nvPr/>
        </p:nvSpPr>
        <p:spPr>
          <a:xfrm>
            <a:off x="7089352" y="1001533"/>
            <a:ext cx="2550403" cy="369332"/>
          </a:xfrm>
          <a:prstGeom prst="rect">
            <a:avLst/>
          </a:prstGeom>
          <a:noFill/>
        </p:spPr>
        <p:txBody>
          <a:bodyPr wrap="square" rtlCol="0">
            <a:spAutoFit/>
          </a:bodyPr>
          <a:lstStyle/>
          <a:p>
            <a:pPr algn="ctr"/>
            <a:r>
              <a:rPr lang="en-US" dirty="0">
                <a:solidFill>
                  <a:schemeClr val="tx1">
                    <a:lumMod val="95000"/>
                    <a:lumOff val="5000"/>
                  </a:schemeClr>
                </a:solidFill>
              </a:rPr>
              <a:t>COOLING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8" name="Straight Connector 7">
            <a:extLst>
              <a:ext uri="{FF2B5EF4-FFF2-40B4-BE49-F238E27FC236}">
                <a16:creationId xmlns:a16="http://schemas.microsoft.com/office/drawing/2014/main" id="{1462E266-C06C-4AEF-AB98-8885FFF8B101}"/>
              </a:ext>
            </a:extLst>
          </p:cNvPr>
          <p:cNvCxnSpPr/>
          <p:nvPr/>
        </p:nvCxnSpPr>
        <p:spPr>
          <a:xfrm>
            <a:off x="1905918" y="430759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E09AB9EE-8D32-4192-AD73-37077E12EA51}"/>
              </a:ext>
            </a:extLst>
          </p:cNvPr>
          <p:cNvCxnSpPr/>
          <p:nvPr/>
        </p:nvCxnSpPr>
        <p:spPr>
          <a:xfrm>
            <a:off x="1905918" y="1959166"/>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A8C62324-A69C-40A7-BA6C-3862272F0EBE}"/>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CCA9D034-402E-4C72-A1D7-BC3056056D80}"/>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DB367F45-BB91-4902-8CF6-A642E8F82D14}"/>
              </a:ext>
            </a:extLst>
          </p:cNvPr>
          <p:cNvSpPr txBox="1"/>
          <p:nvPr/>
        </p:nvSpPr>
        <p:spPr>
          <a:xfrm>
            <a:off x="1178805" y="1742079"/>
            <a:ext cx="727112" cy="369332"/>
          </a:xfrm>
          <a:prstGeom prst="rect">
            <a:avLst/>
          </a:prstGeom>
          <a:noFill/>
        </p:spPr>
        <p:txBody>
          <a:bodyPr wrap="square" rtlCol="0">
            <a:spAutoFit/>
          </a:bodyPr>
          <a:lstStyle/>
          <a:p>
            <a:r>
              <a:rPr lang="en-US" dirty="0">
                <a:solidFill>
                  <a:schemeClr val="tx1">
                    <a:lumMod val="95000"/>
                    <a:lumOff val="5000"/>
                  </a:schemeClr>
                </a:solidFill>
              </a:rPr>
              <a:t>373 K</a:t>
            </a:r>
          </a:p>
        </p:txBody>
      </p:sp>
      <p:sp>
        <p:nvSpPr>
          <p:cNvPr id="14" name="TextBox 13">
            <a:extLst>
              <a:ext uri="{FF2B5EF4-FFF2-40B4-BE49-F238E27FC236}">
                <a16:creationId xmlns:a16="http://schemas.microsoft.com/office/drawing/2014/main" id="{8CE4C09A-33E6-4AF2-9917-2789AC458C4B}"/>
              </a:ext>
            </a:extLst>
          </p:cNvPr>
          <p:cNvSpPr txBox="1"/>
          <p:nvPr/>
        </p:nvSpPr>
        <p:spPr>
          <a:xfrm>
            <a:off x="1195330" y="4122929"/>
            <a:ext cx="727112" cy="369332"/>
          </a:xfrm>
          <a:prstGeom prst="rect">
            <a:avLst/>
          </a:prstGeom>
          <a:noFill/>
        </p:spPr>
        <p:txBody>
          <a:bodyPr wrap="square" rtlCol="0">
            <a:spAutoFit/>
          </a:bodyPr>
          <a:lstStyle/>
          <a:p>
            <a:r>
              <a:rPr lang="en-US" dirty="0">
                <a:solidFill>
                  <a:schemeClr val="tx1">
                    <a:lumMod val="95000"/>
                    <a:lumOff val="5000"/>
                  </a:schemeClr>
                </a:solidFill>
              </a:rPr>
              <a:t>273 K</a:t>
            </a:r>
          </a:p>
        </p:txBody>
      </p:sp>
      <p:sp>
        <p:nvSpPr>
          <p:cNvPr id="15" name="TextBox 14">
            <a:extLst>
              <a:ext uri="{FF2B5EF4-FFF2-40B4-BE49-F238E27FC236}">
                <a16:creationId xmlns:a16="http://schemas.microsoft.com/office/drawing/2014/main" id="{731F17F7-1C46-4027-BCFF-B1075F2EC4E7}"/>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chemeClr val="tx1">
                    <a:lumMod val="95000"/>
                    <a:lumOff val="5000"/>
                  </a:schemeClr>
                </a:solidFill>
              </a:rPr>
              <a:t>0 K</a:t>
            </a:r>
          </a:p>
        </p:txBody>
      </p:sp>
      <p:sp>
        <p:nvSpPr>
          <p:cNvPr id="16" name="TextBox 15">
            <a:extLst>
              <a:ext uri="{FF2B5EF4-FFF2-40B4-BE49-F238E27FC236}">
                <a16:creationId xmlns:a16="http://schemas.microsoft.com/office/drawing/2014/main" id="{294DDA39-2CF0-41B6-80CD-34FAAFE79987}"/>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chemeClr val="tx1">
                    <a:lumMod val="95000"/>
                    <a:lumOff val="5000"/>
                  </a:schemeClr>
                </a:solidFill>
              </a:rPr>
              <a:t>0  </a:t>
            </a:r>
          </a:p>
        </p:txBody>
      </p:sp>
      <p:graphicFrame>
        <p:nvGraphicFramePr>
          <p:cNvPr id="17" name="Table 18">
            <a:extLst>
              <a:ext uri="{FF2B5EF4-FFF2-40B4-BE49-F238E27FC236}">
                <a16:creationId xmlns:a16="http://schemas.microsoft.com/office/drawing/2014/main" id="{6881D63E-6925-49C9-BAE2-E9C0E2DBC360}"/>
              </a:ext>
            </a:extLst>
          </p:cNvPr>
          <p:cNvGraphicFramePr>
            <a:graphicFrameLocks noGrp="1"/>
          </p:cNvGraphicFramePr>
          <p:nvPr/>
        </p:nvGraphicFramePr>
        <p:xfrm>
          <a:off x="2390660" y="2967219"/>
          <a:ext cx="5297276" cy="2537920"/>
        </p:xfrm>
        <a:graphic>
          <a:graphicData uri="http://schemas.openxmlformats.org/drawingml/2006/table">
            <a:tbl>
              <a:tblPr firstRow="1" bandRow="1">
                <a:tableStyleId>{5C22544A-7EE6-4342-B048-85BDC9FD1C3A}</a:tableStyleId>
              </a:tblPr>
              <a:tblGrid>
                <a:gridCol w="848299">
                  <a:extLst>
                    <a:ext uri="{9D8B030D-6E8A-4147-A177-3AD203B41FA5}">
                      <a16:colId xmlns:a16="http://schemas.microsoft.com/office/drawing/2014/main" val="3627737293"/>
                    </a:ext>
                  </a:extLst>
                </a:gridCol>
                <a:gridCol w="1035585">
                  <a:extLst>
                    <a:ext uri="{9D8B030D-6E8A-4147-A177-3AD203B41FA5}">
                      <a16:colId xmlns:a16="http://schemas.microsoft.com/office/drawing/2014/main" val="2391250394"/>
                    </a:ext>
                  </a:extLst>
                </a:gridCol>
                <a:gridCol w="1156772">
                  <a:extLst>
                    <a:ext uri="{9D8B030D-6E8A-4147-A177-3AD203B41FA5}">
                      <a16:colId xmlns:a16="http://schemas.microsoft.com/office/drawing/2014/main" val="3244388442"/>
                    </a:ext>
                  </a:extLst>
                </a:gridCol>
                <a:gridCol w="1112703">
                  <a:extLst>
                    <a:ext uri="{9D8B030D-6E8A-4147-A177-3AD203B41FA5}">
                      <a16:colId xmlns:a16="http://schemas.microsoft.com/office/drawing/2014/main" val="2442334457"/>
                    </a:ext>
                  </a:extLst>
                </a:gridCol>
                <a:gridCol w="1143917">
                  <a:extLst>
                    <a:ext uri="{9D8B030D-6E8A-4147-A177-3AD203B41FA5}">
                      <a16:colId xmlns:a16="http://schemas.microsoft.com/office/drawing/2014/main" val="1514707296"/>
                    </a:ext>
                  </a:extLst>
                </a:gridCol>
              </a:tblGrid>
              <a:tr h="392048">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Kinetic</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Potential</a:t>
                      </a:r>
                      <a:b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1200" b="0" dirty="0">
                          <a:solidFill>
                            <a:schemeClr val="tx1">
                              <a:lumMod val="95000"/>
                              <a:lumOff val="5000"/>
                            </a:schemeClr>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G → 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LIQ</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L → 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416144">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SOLID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DEC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95000"/>
                              <a:lumOff val="5000"/>
                            </a:schemeClr>
                          </a:solidFill>
                          <a:latin typeface="Times New Roman" panose="02020603050405020304" pitchFamily="18" charset="0"/>
                          <a:cs typeface="Times New Roman" panose="02020603050405020304" pitchFamily="18" charset="0"/>
                        </a:rPr>
                        <a:t>STEADY↔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
        <p:nvSpPr>
          <p:cNvPr id="18" name="Oval 17">
            <a:extLst>
              <a:ext uri="{FF2B5EF4-FFF2-40B4-BE49-F238E27FC236}">
                <a16:creationId xmlns:a16="http://schemas.microsoft.com/office/drawing/2014/main" id="{219E594A-114D-4C42-865C-361A256014D2}"/>
              </a:ext>
            </a:extLst>
          </p:cNvPr>
          <p:cNvSpPr/>
          <p:nvPr/>
        </p:nvSpPr>
        <p:spPr>
          <a:xfrm>
            <a:off x="2153797" y="1027085"/>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TextBox 11">
            <a:extLst>
              <a:ext uri="{FF2B5EF4-FFF2-40B4-BE49-F238E27FC236}">
                <a16:creationId xmlns:a16="http://schemas.microsoft.com/office/drawing/2014/main" id="{92D5E82F-FFF7-4F81-94F6-041000547CA6}"/>
              </a:ext>
            </a:extLst>
          </p:cNvPr>
          <p:cNvSpPr txBox="1"/>
          <p:nvPr/>
        </p:nvSpPr>
        <p:spPr>
          <a:xfrm>
            <a:off x="2754217" y="71925"/>
            <a:ext cx="9437783" cy="830997"/>
          </a:xfrm>
          <a:prstGeom prst="rect">
            <a:avLst/>
          </a:prstGeom>
          <a:noFill/>
        </p:spPr>
        <p:txBody>
          <a:bodyPr wrap="square" rtlCol="0">
            <a:spAutoFit/>
          </a:bodyPr>
          <a:lstStyle/>
          <a:p>
            <a:r>
              <a:rPr lang="en-US" sz="2400" dirty="0">
                <a:solidFill>
                  <a:srgbClr val="FF0000"/>
                </a:solidFill>
              </a:rPr>
              <a:t>It’s the SAME curve for all substances, just change the title, and change the Condensing point and freezing point temperatures.  SAME for all.  </a:t>
            </a:r>
          </a:p>
        </p:txBody>
      </p:sp>
      <p:sp>
        <p:nvSpPr>
          <p:cNvPr id="20" name="Oval 19">
            <a:extLst>
              <a:ext uri="{FF2B5EF4-FFF2-40B4-BE49-F238E27FC236}">
                <a16:creationId xmlns:a16="http://schemas.microsoft.com/office/drawing/2014/main" id="{2EB6230D-6E2A-45CC-B2D3-4B1F2A29BD87}"/>
              </a:ext>
            </a:extLst>
          </p:cNvPr>
          <p:cNvSpPr/>
          <p:nvPr/>
        </p:nvSpPr>
        <p:spPr>
          <a:xfrm>
            <a:off x="3692939" y="1879609"/>
            <a:ext cx="165253" cy="159114"/>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1" name="TextBox 20">
            <a:extLst>
              <a:ext uri="{FF2B5EF4-FFF2-40B4-BE49-F238E27FC236}">
                <a16:creationId xmlns:a16="http://schemas.microsoft.com/office/drawing/2014/main" id="{C91DE498-2F8D-41E9-9D08-5F43B899DDAB}"/>
              </a:ext>
            </a:extLst>
          </p:cNvPr>
          <p:cNvSpPr txBox="1"/>
          <p:nvPr/>
        </p:nvSpPr>
        <p:spPr>
          <a:xfrm>
            <a:off x="1641512" y="829841"/>
            <a:ext cx="727112" cy="369332"/>
          </a:xfrm>
          <a:prstGeom prst="rect">
            <a:avLst/>
          </a:prstGeom>
          <a:noFill/>
        </p:spPr>
        <p:txBody>
          <a:bodyPr wrap="square" rtlCol="0">
            <a:spAutoFit/>
          </a:bodyPr>
          <a:lstStyle/>
          <a:p>
            <a:pPr algn="ctr"/>
            <a:r>
              <a:rPr lang="en-US" dirty="0">
                <a:solidFill>
                  <a:schemeClr val="tx1">
                    <a:lumMod val="95000"/>
                    <a:lumOff val="5000"/>
                  </a:schemeClr>
                </a:solidFill>
              </a:rPr>
              <a:t>A</a:t>
            </a:r>
          </a:p>
        </p:txBody>
      </p:sp>
      <p:cxnSp>
        <p:nvCxnSpPr>
          <p:cNvPr id="22" name="Straight Connector 21">
            <a:extLst>
              <a:ext uri="{FF2B5EF4-FFF2-40B4-BE49-F238E27FC236}">
                <a16:creationId xmlns:a16="http://schemas.microsoft.com/office/drawing/2014/main" id="{62189B4B-7151-4D89-88C2-3B17CDA44D62}"/>
              </a:ext>
            </a:extLst>
          </p:cNvPr>
          <p:cNvCxnSpPr>
            <a:cxnSpLocks/>
            <a:endCxn id="20" idx="1"/>
          </p:cNvCxnSpPr>
          <p:nvPr/>
        </p:nvCxnSpPr>
        <p:spPr>
          <a:xfrm>
            <a:off x="2236423" y="1085225"/>
            <a:ext cx="1480717" cy="8176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CC30198-D289-45A5-90DB-1244EDAD9037}"/>
              </a:ext>
            </a:extLst>
          </p:cNvPr>
          <p:cNvSpPr txBox="1"/>
          <p:nvPr/>
        </p:nvSpPr>
        <p:spPr>
          <a:xfrm>
            <a:off x="3412009" y="2108119"/>
            <a:ext cx="727112" cy="369332"/>
          </a:xfrm>
          <a:prstGeom prst="rect">
            <a:avLst/>
          </a:prstGeom>
          <a:noFill/>
        </p:spPr>
        <p:txBody>
          <a:bodyPr wrap="square" rtlCol="0">
            <a:spAutoFit/>
          </a:bodyPr>
          <a:lstStyle/>
          <a:p>
            <a:pPr algn="ctr"/>
            <a:r>
              <a:rPr lang="en-US" dirty="0">
                <a:solidFill>
                  <a:schemeClr val="tx1">
                    <a:lumMod val="95000"/>
                    <a:lumOff val="5000"/>
                  </a:schemeClr>
                </a:solidFill>
              </a:rPr>
              <a:t>B</a:t>
            </a:r>
          </a:p>
        </p:txBody>
      </p:sp>
      <p:cxnSp>
        <p:nvCxnSpPr>
          <p:cNvPr id="23" name="Straight Connector 22">
            <a:extLst>
              <a:ext uri="{FF2B5EF4-FFF2-40B4-BE49-F238E27FC236}">
                <a16:creationId xmlns:a16="http://schemas.microsoft.com/office/drawing/2014/main" id="{9C2FDF26-51F5-42B2-9D0C-83EC8FCD2C12}"/>
              </a:ext>
            </a:extLst>
          </p:cNvPr>
          <p:cNvCxnSpPr>
            <a:cxnSpLocks/>
          </p:cNvCxnSpPr>
          <p:nvPr/>
        </p:nvCxnSpPr>
        <p:spPr>
          <a:xfrm>
            <a:off x="3833988" y="1959166"/>
            <a:ext cx="3745617"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85AE74A8-27BD-41CD-AF9D-79CBA804C74D}"/>
              </a:ext>
            </a:extLst>
          </p:cNvPr>
          <p:cNvSpPr/>
          <p:nvPr/>
        </p:nvSpPr>
        <p:spPr>
          <a:xfrm>
            <a:off x="7522683" y="1900449"/>
            <a:ext cx="165253" cy="1591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
        <p:nvSpPr>
          <p:cNvPr id="26" name="TextBox 25">
            <a:extLst>
              <a:ext uri="{FF2B5EF4-FFF2-40B4-BE49-F238E27FC236}">
                <a16:creationId xmlns:a16="http://schemas.microsoft.com/office/drawing/2014/main" id="{81BD26BA-BC62-486A-BCA9-374DAD026CB3}"/>
              </a:ext>
            </a:extLst>
          </p:cNvPr>
          <p:cNvSpPr txBox="1"/>
          <p:nvPr/>
        </p:nvSpPr>
        <p:spPr>
          <a:xfrm>
            <a:off x="7216049" y="2038723"/>
            <a:ext cx="727112" cy="369332"/>
          </a:xfrm>
          <a:prstGeom prst="rect">
            <a:avLst/>
          </a:prstGeom>
          <a:noFill/>
        </p:spPr>
        <p:txBody>
          <a:bodyPr wrap="square" rtlCol="0">
            <a:spAutoFit/>
          </a:bodyPr>
          <a:lstStyle/>
          <a:p>
            <a:pPr algn="ctr"/>
            <a:r>
              <a:rPr lang="en-US" dirty="0">
                <a:solidFill>
                  <a:schemeClr val="tx1">
                    <a:lumMod val="95000"/>
                    <a:lumOff val="5000"/>
                  </a:schemeClr>
                </a:solidFill>
              </a:rPr>
              <a:t>C</a:t>
            </a:r>
          </a:p>
        </p:txBody>
      </p:sp>
      <p:cxnSp>
        <p:nvCxnSpPr>
          <p:cNvPr id="27" name="Straight Connector 26">
            <a:extLst>
              <a:ext uri="{FF2B5EF4-FFF2-40B4-BE49-F238E27FC236}">
                <a16:creationId xmlns:a16="http://schemas.microsoft.com/office/drawing/2014/main" id="{1C46610E-53E8-4FFE-892A-7DCBA3AF4216}"/>
              </a:ext>
            </a:extLst>
          </p:cNvPr>
          <p:cNvCxnSpPr>
            <a:cxnSpLocks/>
          </p:cNvCxnSpPr>
          <p:nvPr/>
        </p:nvCxnSpPr>
        <p:spPr>
          <a:xfrm>
            <a:off x="7624194" y="1992437"/>
            <a:ext cx="1585907" cy="23151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A325B99-B716-4327-91FA-7A5DE2EC462D}"/>
              </a:ext>
            </a:extLst>
          </p:cNvPr>
          <p:cNvSpPr/>
          <p:nvPr/>
        </p:nvSpPr>
        <p:spPr>
          <a:xfrm>
            <a:off x="9146359" y="425712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 name="TextBox 28">
            <a:extLst>
              <a:ext uri="{FF2B5EF4-FFF2-40B4-BE49-F238E27FC236}">
                <a16:creationId xmlns:a16="http://schemas.microsoft.com/office/drawing/2014/main" id="{A8D18D10-BD7C-4531-8EA0-A3AF082F3F62}"/>
              </a:ext>
            </a:extLst>
          </p:cNvPr>
          <p:cNvSpPr txBox="1"/>
          <p:nvPr/>
        </p:nvSpPr>
        <p:spPr>
          <a:xfrm>
            <a:off x="8865429" y="4436858"/>
            <a:ext cx="727112" cy="369332"/>
          </a:xfrm>
          <a:prstGeom prst="rect">
            <a:avLst/>
          </a:prstGeom>
          <a:noFill/>
        </p:spPr>
        <p:txBody>
          <a:bodyPr wrap="square" rtlCol="0">
            <a:spAutoFit/>
          </a:bodyPr>
          <a:lstStyle/>
          <a:p>
            <a:pPr algn="ctr"/>
            <a:r>
              <a:rPr lang="en-US" dirty="0">
                <a:solidFill>
                  <a:schemeClr val="tx1">
                    <a:lumMod val="95000"/>
                    <a:lumOff val="5000"/>
                  </a:schemeClr>
                </a:solidFill>
              </a:rPr>
              <a:t>D</a:t>
            </a:r>
          </a:p>
        </p:txBody>
      </p:sp>
      <p:cxnSp>
        <p:nvCxnSpPr>
          <p:cNvPr id="30" name="Straight Connector 29">
            <a:extLst>
              <a:ext uri="{FF2B5EF4-FFF2-40B4-BE49-F238E27FC236}">
                <a16:creationId xmlns:a16="http://schemas.microsoft.com/office/drawing/2014/main" id="{58864B1D-8F0D-4744-BDF8-72911BFACED3}"/>
              </a:ext>
            </a:extLst>
          </p:cNvPr>
          <p:cNvCxnSpPr>
            <a:cxnSpLocks/>
            <a:stCxn id="28" idx="6"/>
          </p:cNvCxnSpPr>
          <p:nvPr/>
        </p:nvCxnSpPr>
        <p:spPr>
          <a:xfrm>
            <a:off x="9311612" y="4336685"/>
            <a:ext cx="1253564"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1A41F2C-DDAD-4C4C-A33D-C37EE41861C5}"/>
              </a:ext>
            </a:extLst>
          </p:cNvPr>
          <p:cNvSpPr txBox="1"/>
          <p:nvPr/>
        </p:nvSpPr>
        <p:spPr>
          <a:xfrm>
            <a:off x="10201620" y="3866847"/>
            <a:ext cx="727112" cy="369332"/>
          </a:xfrm>
          <a:prstGeom prst="rect">
            <a:avLst/>
          </a:prstGeom>
          <a:noFill/>
        </p:spPr>
        <p:txBody>
          <a:bodyPr wrap="square" rtlCol="0">
            <a:spAutoFit/>
          </a:bodyPr>
          <a:lstStyle/>
          <a:p>
            <a:pPr algn="ctr"/>
            <a:r>
              <a:rPr lang="en-US" dirty="0">
                <a:solidFill>
                  <a:schemeClr val="tx1">
                    <a:lumMod val="95000"/>
                    <a:lumOff val="5000"/>
                  </a:schemeClr>
                </a:solidFill>
              </a:rPr>
              <a:t>E</a:t>
            </a:r>
          </a:p>
        </p:txBody>
      </p:sp>
      <p:sp>
        <p:nvSpPr>
          <p:cNvPr id="34" name="Oval 33">
            <a:extLst>
              <a:ext uri="{FF2B5EF4-FFF2-40B4-BE49-F238E27FC236}">
                <a16:creationId xmlns:a16="http://schemas.microsoft.com/office/drawing/2014/main" id="{99BAE9E6-E4A0-4C1F-9D7C-0C5F3D806B80}"/>
              </a:ext>
            </a:extLst>
          </p:cNvPr>
          <p:cNvSpPr/>
          <p:nvPr/>
        </p:nvSpPr>
        <p:spPr>
          <a:xfrm>
            <a:off x="10461563" y="4247196"/>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31" name="Straight Connector 30">
            <a:extLst>
              <a:ext uri="{FF2B5EF4-FFF2-40B4-BE49-F238E27FC236}">
                <a16:creationId xmlns:a16="http://schemas.microsoft.com/office/drawing/2014/main" id="{77B53DBE-EE3A-428C-AF4A-7E97B7EE888E}"/>
              </a:ext>
            </a:extLst>
          </p:cNvPr>
          <p:cNvCxnSpPr>
            <a:cxnSpLocks/>
          </p:cNvCxnSpPr>
          <p:nvPr/>
        </p:nvCxnSpPr>
        <p:spPr>
          <a:xfrm>
            <a:off x="10544189" y="4356969"/>
            <a:ext cx="748100" cy="7740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E476A2D7-4E4D-4E27-B330-2DD0CDCDEC5A}"/>
              </a:ext>
            </a:extLst>
          </p:cNvPr>
          <p:cNvSpPr/>
          <p:nvPr/>
        </p:nvSpPr>
        <p:spPr>
          <a:xfrm>
            <a:off x="10928732" y="4751752"/>
            <a:ext cx="165253" cy="159114"/>
          </a:xfrm>
          <a:prstGeom prst="ellipse">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6" name="TextBox 35">
            <a:extLst>
              <a:ext uri="{FF2B5EF4-FFF2-40B4-BE49-F238E27FC236}">
                <a16:creationId xmlns:a16="http://schemas.microsoft.com/office/drawing/2014/main" id="{A65EA148-B18B-4488-B710-FE0F459D344A}"/>
              </a:ext>
            </a:extLst>
          </p:cNvPr>
          <p:cNvSpPr txBox="1"/>
          <p:nvPr/>
        </p:nvSpPr>
        <p:spPr>
          <a:xfrm>
            <a:off x="10730429" y="4395791"/>
            <a:ext cx="727112" cy="369332"/>
          </a:xfrm>
          <a:prstGeom prst="rect">
            <a:avLst/>
          </a:prstGeom>
          <a:noFill/>
        </p:spPr>
        <p:txBody>
          <a:bodyPr wrap="square" rtlCol="0">
            <a:spAutoFit/>
          </a:bodyPr>
          <a:lstStyle/>
          <a:p>
            <a:pPr algn="ctr"/>
            <a:r>
              <a:rPr lang="en-US" dirty="0">
                <a:solidFill>
                  <a:schemeClr val="tx1">
                    <a:lumMod val="95000"/>
                    <a:lumOff val="5000"/>
                  </a:schemeClr>
                </a:solidFill>
              </a:rPr>
              <a:t>F</a:t>
            </a:r>
          </a:p>
        </p:txBody>
      </p:sp>
      <p:sp>
        <p:nvSpPr>
          <p:cNvPr id="37" name="Isosceles Triangle 36">
            <a:extLst>
              <a:ext uri="{FF2B5EF4-FFF2-40B4-BE49-F238E27FC236}">
                <a16:creationId xmlns:a16="http://schemas.microsoft.com/office/drawing/2014/main" id="{0C9C016E-422F-489C-AC6B-A1A51D9858A9}"/>
              </a:ext>
            </a:extLst>
          </p:cNvPr>
          <p:cNvSpPr/>
          <p:nvPr/>
        </p:nvSpPr>
        <p:spPr>
          <a:xfrm rot="8033876">
            <a:off x="11182120" y="5052652"/>
            <a:ext cx="385591" cy="275422"/>
          </a:xfrm>
          <a:prstGeom prst="triangle">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42133955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FF4642-6D68-481E-8D8C-CEA51D5161A2}"/>
              </a:ext>
            </a:extLst>
          </p:cNvPr>
          <p:cNvSpPr txBox="1"/>
          <p:nvPr/>
        </p:nvSpPr>
        <p:spPr>
          <a:xfrm>
            <a:off x="0" y="0"/>
            <a:ext cx="12192000" cy="6217087"/>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 few last things…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You can heat substances indefinitely in your mind, in truth, if things get hot enough, like in the center of the Sun, chemical bonds will break apart and compounds will blow apart into atoms.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No matter how cold you cool a substance down to, it’s always higher than 0 KELVIN.  Nothing can be absolute zero.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All heating curves are nearly identical, except for titles, and the melting and boiling point temperatures.</a:t>
            </a:r>
          </a:p>
          <a:p>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All cooling curves are nearly identical, except for titles, and the condensing point and freezing point temperatures.</a:t>
            </a:r>
          </a:p>
          <a:p>
            <a:endParaRPr lang="en-US" sz="2000" dirty="0">
              <a:latin typeface="Times New Roman" panose="02020603050405020304" pitchFamily="18" charset="0"/>
              <a:cs typeface="Times New Roman" panose="02020603050405020304" pitchFamily="18" charset="0"/>
            </a:endParaRPr>
          </a:p>
          <a:p>
            <a:r>
              <a:rPr lang="en-US" sz="2000" dirty="0">
                <a:solidFill>
                  <a:srgbClr val="0000FF"/>
                </a:solidFill>
                <a:latin typeface="Times New Roman" panose="02020603050405020304" pitchFamily="18" charset="0"/>
                <a:cs typeface="Times New Roman" panose="02020603050405020304" pitchFamily="18" charset="0"/>
              </a:rPr>
              <a:t>SOLID → LIQUID (melting) or LIQUID → SOLID (freezing) both happen AT ONE CONSTANTTEMP.    FP = MP</a:t>
            </a:r>
          </a:p>
          <a:p>
            <a:endParaRPr lang="en-US" sz="2000" dirty="0">
              <a:latin typeface="Times New Roman" panose="02020603050405020304" pitchFamily="18" charset="0"/>
              <a:cs typeface="Times New Roman" panose="02020603050405020304" pitchFamily="18" charset="0"/>
            </a:endParaRPr>
          </a:p>
          <a:p>
            <a:r>
              <a:rPr lang="en-US" sz="2000" dirty="0">
                <a:solidFill>
                  <a:srgbClr val="FF0000"/>
                </a:solidFill>
                <a:latin typeface="Times New Roman" panose="02020603050405020304" pitchFamily="18" charset="0"/>
                <a:cs typeface="Times New Roman" panose="02020603050405020304" pitchFamily="18" charset="0"/>
              </a:rPr>
              <a:t>GAS → LIQUID (condensing) or LIQUID → GAS (boiling) both happen AT ONE CONSTANT TEMP.    CP = BP</a:t>
            </a:r>
          </a:p>
          <a:p>
            <a:endParaRPr lang="en-US" sz="2000" dirty="0">
              <a:solidFill>
                <a:srgbClr val="FF0000"/>
              </a:solidFill>
              <a:latin typeface="Times New Roman" panose="02020603050405020304" pitchFamily="18" charset="0"/>
              <a:cs typeface="Times New Roman" panose="02020603050405020304" pitchFamily="18" charset="0"/>
            </a:endParaRPr>
          </a:p>
          <a:p>
            <a:r>
              <a:rPr lang="en-US" sz="2000" dirty="0">
                <a:solidFill>
                  <a:srgbClr val="FF0000"/>
                </a:solidFill>
                <a:latin typeface="Times New Roman" panose="02020603050405020304" pitchFamily="18" charset="0"/>
                <a:cs typeface="Times New Roman" panose="02020603050405020304" pitchFamily="18" charset="0"/>
              </a:rPr>
              <a:t>The “HOT PHASE CHANGE” line is always longer</a:t>
            </a:r>
            <a:r>
              <a:rPr lang="en-US" sz="2000" dirty="0">
                <a:latin typeface="Times New Roman" panose="02020603050405020304" pitchFamily="18" charset="0"/>
                <a:cs typeface="Times New Roman" panose="02020603050405020304" pitchFamily="18" charset="0"/>
              </a:rPr>
              <a:t> than </a:t>
            </a:r>
            <a:r>
              <a:rPr lang="en-US" sz="2000" dirty="0">
                <a:solidFill>
                  <a:srgbClr val="0000FF"/>
                </a:solidFill>
                <a:latin typeface="Times New Roman" panose="02020603050405020304" pitchFamily="18" charset="0"/>
                <a:cs typeface="Times New Roman" panose="02020603050405020304" pitchFamily="18" charset="0"/>
              </a:rPr>
              <a:t>the “COLD PHASE CHANGE” line </a:t>
            </a:r>
            <a:r>
              <a:rPr lang="en-US" sz="2000" dirty="0">
                <a:latin typeface="Times New Roman" panose="02020603050405020304" pitchFamily="18" charset="0"/>
                <a:cs typeface="Times New Roman" panose="02020603050405020304" pitchFamily="18" charset="0"/>
              </a:rPr>
              <a:t>on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both </a:t>
            </a:r>
            <a:r>
              <a:rPr lang="en-US" sz="2000" dirty="0">
                <a:solidFill>
                  <a:srgbClr val="FF0000"/>
                </a:solidFill>
                <a:latin typeface="Times New Roman" panose="02020603050405020304" pitchFamily="18" charset="0"/>
                <a:cs typeface="Times New Roman" panose="02020603050405020304" pitchFamily="18" charset="0"/>
              </a:rPr>
              <a:t>heating curves </a:t>
            </a:r>
            <a:r>
              <a:rPr lang="en-US" sz="2000" dirty="0">
                <a:latin typeface="Times New Roman" panose="02020603050405020304" pitchFamily="18" charset="0"/>
                <a:cs typeface="Times New Roman" panose="02020603050405020304" pitchFamily="18" charset="0"/>
              </a:rPr>
              <a:t>and </a:t>
            </a:r>
            <a:r>
              <a:rPr lang="en-US" sz="2000" dirty="0">
                <a:solidFill>
                  <a:srgbClr val="0000FF"/>
                </a:solidFill>
                <a:latin typeface="Times New Roman" panose="02020603050405020304" pitchFamily="18" charset="0"/>
                <a:cs typeface="Times New Roman" panose="02020603050405020304" pitchFamily="18" charset="0"/>
              </a:rPr>
              <a:t>cooling curves</a:t>
            </a: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Boiling takes more energy, condensing releases more energy) </a:t>
            </a:r>
            <a:r>
              <a:rPr lang="en-US" sz="2000">
                <a:latin typeface="Times New Roman" panose="02020603050405020304" pitchFamily="18" charset="0"/>
                <a:cs typeface="Times New Roman" panose="02020603050405020304" pitchFamily="18" charset="0"/>
              </a:rPr>
              <a:t>than melting </a:t>
            </a:r>
            <a:r>
              <a:rPr lang="en-US" sz="2000" dirty="0">
                <a:latin typeface="Times New Roman" panose="02020603050405020304" pitchFamily="18" charset="0"/>
                <a:cs typeface="Times New Roman" panose="02020603050405020304" pitchFamily="18" charset="0"/>
              </a:rPr>
              <a:t>or freezing on </a:t>
            </a:r>
            <a:r>
              <a:rPr lang="en-US" sz="2000" dirty="0">
                <a:solidFill>
                  <a:srgbClr val="0000FF"/>
                </a:solidFill>
                <a:latin typeface="Times New Roman" panose="02020603050405020304" pitchFamily="18" charset="0"/>
                <a:cs typeface="Times New Roman" panose="02020603050405020304" pitchFamily="18" charset="0"/>
              </a:rPr>
              <a:t>the colder phase change</a:t>
            </a:r>
            <a:r>
              <a:rPr lang="en-US" sz="2000" dirty="0">
                <a:latin typeface="Times New Roman" panose="02020603050405020304" pitchFamily="18" charset="0"/>
                <a:cs typeface="Times New Roman" panose="02020603050405020304" pitchFamily="18" charset="0"/>
              </a:rPr>
              <a:t>. </a:t>
            </a:r>
          </a:p>
          <a:p>
            <a:r>
              <a:rPr lang="en-US" sz="2000" dirty="0">
                <a:solidFill>
                  <a:srgbClr val="FF0000"/>
                </a:solidFill>
                <a:latin typeface="Times New Roman" panose="02020603050405020304" pitchFamily="18" charset="0"/>
                <a:cs typeface="Times New Roman" panose="02020603050405020304" pitchFamily="18" charset="0"/>
              </a:rPr>
              <a:t>The hot phase change (boiling or condensing) is a bigger energy event </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5113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444FFB25-873D-4562-B0F0-D588E6291FE9}"/>
              </a:ext>
            </a:extLst>
          </p:cNvPr>
          <p:cNvSpPr txBox="1"/>
          <p:nvPr/>
        </p:nvSpPr>
        <p:spPr>
          <a:xfrm>
            <a:off x="8416886" y="418641"/>
            <a:ext cx="3775113" cy="2862322"/>
          </a:xfrm>
          <a:prstGeom prst="rect">
            <a:avLst/>
          </a:prstGeom>
          <a:noFill/>
        </p:spPr>
        <p:txBody>
          <a:bodyPr wrap="square" rtlCol="0">
            <a:spAutoFit/>
          </a:bodyPr>
          <a:lstStyle/>
          <a:p>
            <a:r>
              <a:rPr lang="en-US" sz="2000" dirty="0">
                <a:solidFill>
                  <a:srgbClr val="FF0000"/>
                </a:solidFill>
              </a:rPr>
              <a:t>Add the 2 temperatures for water that matter, 273 K and 373 K.  </a:t>
            </a:r>
            <a:br>
              <a:rPr lang="en-US" sz="2000" dirty="0">
                <a:solidFill>
                  <a:srgbClr val="FF0000"/>
                </a:solidFill>
              </a:rPr>
            </a:br>
            <a:r>
              <a:rPr lang="en-US" sz="2000" dirty="0">
                <a:solidFill>
                  <a:srgbClr val="FF0000"/>
                </a:solidFill>
              </a:rPr>
              <a:t>Put in ZERO K too.  </a:t>
            </a:r>
            <a:br>
              <a:rPr lang="en-US" sz="2000" dirty="0">
                <a:solidFill>
                  <a:srgbClr val="FF0000"/>
                </a:solidFill>
              </a:rPr>
            </a:br>
            <a:r>
              <a:rPr lang="en-US" sz="2000" dirty="0">
                <a:solidFill>
                  <a:srgbClr val="FF0000"/>
                </a:solidFill>
              </a:rPr>
              <a:t>Add in “time 0” as well. </a:t>
            </a:r>
          </a:p>
          <a:p>
            <a:endParaRPr lang="en-US" sz="2000" dirty="0">
              <a:solidFill>
                <a:srgbClr val="FF0000"/>
              </a:solidFill>
            </a:endParaRPr>
          </a:p>
          <a:p>
            <a:r>
              <a:rPr lang="en-US" sz="2000" dirty="0">
                <a:solidFill>
                  <a:srgbClr val="FF0000"/>
                </a:solidFill>
              </a:rPr>
              <a:t>ADD BOXES TOO</a:t>
            </a:r>
          </a:p>
          <a:p>
            <a:endParaRPr lang="en-US" sz="2000" dirty="0">
              <a:solidFill>
                <a:srgbClr val="FF0000"/>
              </a:solidFill>
            </a:endParaRPr>
          </a:p>
          <a:p>
            <a:r>
              <a:rPr lang="en-US" sz="2000" dirty="0">
                <a:solidFill>
                  <a:srgbClr val="FF0000"/>
                </a:solidFill>
              </a:rPr>
              <a:t>They will disappear from the slides until later on, but draw them now.   </a:t>
            </a:r>
          </a:p>
        </p:txBody>
      </p: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solidFill>
                  <a:srgbClr val="FF0000"/>
                </a:solidFill>
              </a:rPr>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solidFill>
                  <a:srgbClr val="FF0000"/>
                </a:solidFill>
              </a:rPr>
              <a:t>273 K</a:t>
            </a:r>
          </a:p>
        </p:txBody>
      </p:sp>
      <p:sp>
        <p:nvSpPr>
          <p:cNvPr id="16" name="TextBox 15">
            <a:extLst>
              <a:ext uri="{FF2B5EF4-FFF2-40B4-BE49-F238E27FC236}">
                <a16:creationId xmlns:a16="http://schemas.microsoft.com/office/drawing/2014/main" id="{B5682AC8-24E4-4C94-89D1-A13D9785312F}"/>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rgbClr val="FF0000"/>
                </a:solidFill>
              </a:rPr>
              <a:t>0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rgbClr val="FF0000"/>
                </a:solidFill>
              </a:rPr>
              <a:t>0  </a:t>
            </a:r>
          </a:p>
        </p:txBody>
      </p:sp>
    </p:spTree>
    <p:extLst>
      <p:ext uri="{BB962C8B-B14F-4D97-AF65-F5344CB8AC3E}">
        <p14:creationId xmlns:p14="http://schemas.microsoft.com/office/powerpoint/2010/main" val="327633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444FFB25-873D-4562-B0F0-D588E6291FE9}"/>
              </a:ext>
            </a:extLst>
          </p:cNvPr>
          <p:cNvSpPr txBox="1"/>
          <p:nvPr/>
        </p:nvSpPr>
        <p:spPr>
          <a:xfrm>
            <a:off x="8416886" y="418641"/>
            <a:ext cx="3775113" cy="1323439"/>
          </a:xfrm>
          <a:prstGeom prst="rect">
            <a:avLst/>
          </a:prstGeom>
          <a:noFill/>
        </p:spPr>
        <p:txBody>
          <a:bodyPr wrap="square" rtlCol="0">
            <a:spAutoFit/>
          </a:bodyPr>
          <a:lstStyle/>
          <a:p>
            <a:r>
              <a:rPr lang="en-US" sz="2000" dirty="0">
                <a:solidFill>
                  <a:srgbClr val="FF0000"/>
                </a:solidFill>
              </a:rPr>
              <a:t>ADD THOSE BOXES NOW</a:t>
            </a:r>
          </a:p>
          <a:p>
            <a:endParaRPr lang="en-US" sz="2000" dirty="0">
              <a:solidFill>
                <a:srgbClr val="FF0000"/>
              </a:solidFill>
            </a:endParaRPr>
          </a:p>
          <a:p>
            <a:r>
              <a:rPr lang="en-US" sz="2000" dirty="0">
                <a:solidFill>
                  <a:srgbClr val="FF0000"/>
                </a:solidFill>
              </a:rPr>
              <a:t>They will disappear from the slides until later.  Draw them now.   </a:t>
            </a:r>
          </a:p>
        </p:txBody>
      </p: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solidFill>
                  <a:srgbClr val="FF0000"/>
                </a:solidFill>
              </a:rPr>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solidFill>
                  <a:srgbClr val="FF0000"/>
                </a:solidFill>
              </a:rPr>
              <a:t>273 K</a:t>
            </a:r>
          </a:p>
        </p:txBody>
      </p:sp>
      <p:sp>
        <p:nvSpPr>
          <p:cNvPr id="16" name="TextBox 15">
            <a:extLst>
              <a:ext uri="{FF2B5EF4-FFF2-40B4-BE49-F238E27FC236}">
                <a16:creationId xmlns:a16="http://schemas.microsoft.com/office/drawing/2014/main" id="{B5682AC8-24E4-4C94-89D1-A13D9785312F}"/>
              </a:ext>
            </a:extLst>
          </p:cNvPr>
          <p:cNvSpPr txBox="1"/>
          <p:nvPr/>
        </p:nvSpPr>
        <p:spPr>
          <a:xfrm>
            <a:off x="1344059" y="5393408"/>
            <a:ext cx="727112" cy="369332"/>
          </a:xfrm>
          <a:prstGeom prst="rect">
            <a:avLst/>
          </a:prstGeom>
          <a:noFill/>
        </p:spPr>
        <p:txBody>
          <a:bodyPr wrap="square" rtlCol="0">
            <a:spAutoFit/>
          </a:bodyPr>
          <a:lstStyle/>
          <a:p>
            <a:pPr algn="ctr"/>
            <a:r>
              <a:rPr lang="en-US" dirty="0">
                <a:solidFill>
                  <a:srgbClr val="FF0000"/>
                </a:solidFill>
              </a:rPr>
              <a:t>0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solidFill>
                  <a:srgbClr val="FF0000"/>
                </a:solidFill>
              </a:rPr>
              <a:t>0  </a:t>
            </a:r>
          </a:p>
        </p:txBody>
      </p:sp>
      <p:graphicFrame>
        <p:nvGraphicFramePr>
          <p:cNvPr id="18" name="Table 18">
            <a:extLst>
              <a:ext uri="{FF2B5EF4-FFF2-40B4-BE49-F238E27FC236}">
                <a16:creationId xmlns:a16="http://schemas.microsoft.com/office/drawing/2014/main" id="{15665E1E-7DBE-4CD2-ACCF-B5817299294F}"/>
              </a:ext>
            </a:extLst>
          </p:cNvPr>
          <p:cNvGraphicFramePr>
            <a:graphicFrameLocks noGrp="1"/>
          </p:cNvGraphicFramePr>
          <p:nvPr>
            <p:extLst>
              <p:ext uri="{D42A27DB-BD31-4B8C-83A1-F6EECF244321}">
                <p14:modId xmlns:p14="http://schemas.microsoft.com/office/powerpoint/2010/main" val="1372402701"/>
              </p:ext>
            </p:extLst>
          </p:nvPr>
        </p:nvGraphicFramePr>
        <p:xfrm>
          <a:off x="6472409" y="2855435"/>
          <a:ext cx="5172420" cy="2409165"/>
        </p:xfrm>
        <a:graphic>
          <a:graphicData uri="http://schemas.openxmlformats.org/drawingml/2006/table">
            <a:tbl>
              <a:tblPr firstRow="1" bandRow="1">
                <a:tableStyleId>{5C22544A-7EE6-4342-B048-85BDC9FD1C3A}</a:tableStyleId>
              </a:tblPr>
              <a:tblGrid>
                <a:gridCol w="1034484">
                  <a:extLst>
                    <a:ext uri="{9D8B030D-6E8A-4147-A177-3AD203B41FA5}">
                      <a16:colId xmlns:a16="http://schemas.microsoft.com/office/drawing/2014/main" val="3627737293"/>
                    </a:ext>
                  </a:extLst>
                </a:gridCol>
                <a:gridCol w="1034484">
                  <a:extLst>
                    <a:ext uri="{9D8B030D-6E8A-4147-A177-3AD203B41FA5}">
                      <a16:colId xmlns:a16="http://schemas.microsoft.com/office/drawing/2014/main" val="2391250394"/>
                    </a:ext>
                  </a:extLst>
                </a:gridCol>
                <a:gridCol w="1034484">
                  <a:extLst>
                    <a:ext uri="{9D8B030D-6E8A-4147-A177-3AD203B41FA5}">
                      <a16:colId xmlns:a16="http://schemas.microsoft.com/office/drawing/2014/main" val="3244388442"/>
                    </a:ext>
                  </a:extLst>
                </a:gridCol>
                <a:gridCol w="1034484">
                  <a:extLst>
                    <a:ext uri="{9D8B030D-6E8A-4147-A177-3AD203B41FA5}">
                      <a16:colId xmlns:a16="http://schemas.microsoft.com/office/drawing/2014/main" val="2442334457"/>
                    </a:ext>
                  </a:extLst>
                </a:gridCol>
                <a:gridCol w="1034484">
                  <a:extLst>
                    <a:ext uri="{9D8B030D-6E8A-4147-A177-3AD203B41FA5}">
                      <a16:colId xmlns:a16="http://schemas.microsoft.com/office/drawing/2014/main" val="1514707296"/>
                    </a:ext>
                  </a:extLst>
                </a:gridCol>
              </a:tblGrid>
              <a:tr h="485174">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TEMP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Kinetic</a:t>
                      </a:r>
                      <a:br>
                        <a:rPr lang="en-US" sz="1400" b="0" dirty="0">
                          <a:solidFill>
                            <a:srgbClr val="FF0000"/>
                          </a:solidFill>
                          <a:latin typeface="Times New Roman" panose="02020603050405020304" pitchFamily="18" charset="0"/>
                          <a:cs typeface="Times New Roman" panose="02020603050405020304" pitchFamily="18" charset="0"/>
                        </a:rPr>
                      </a:br>
                      <a:r>
                        <a:rPr lang="en-US" sz="1400" b="0" dirty="0">
                          <a:solidFill>
                            <a:srgbClr val="FF0000"/>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Potential</a:t>
                      </a:r>
                      <a:br>
                        <a:rPr lang="en-US" sz="1400" b="0" dirty="0">
                          <a:solidFill>
                            <a:srgbClr val="FF0000"/>
                          </a:solidFill>
                          <a:latin typeface="Times New Roman" panose="02020603050405020304" pitchFamily="18" charset="0"/>
                          <a:cs typeface="Times New Roman" panose="02020603050405020304" pitchFamily="18" charset="0"/>
                        </a:rPr>
                      </a:br>
                      <a:r>
                        <a:rPr lang="en-US" sz="1400" b="0" dirty="0">
                          <a:solidFill>
                            <a:srgbClr val="FF0000"/>
                          </a:solidFill>
                          <a:latin typeface="Times New Roman" panose="02020603050405020304" pitchFamily="18" charset="0"/>
                          <a:cs typeface="Times New Roman" panose="02020603050405020304" pitchFamily="18" charset="0"/>
                        </a:rPr>
                        <a:t>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9971"/>
                  </a:ext>
                </a:extLst>
              </a:tr>
              <a:tr h="378201">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085749"/>
                  </a:ext>
                </a:extLst>
              </a:tr>
              <a:tr h="378201">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6537707"/>
                  </a:ext>
                </a:extLst>
              </a:tr>
              <a:tr h="378201">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497332"/>
                  </a:ext>
                </a:extLst>
              </a:tr>
              <a:tr h="378201">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0457077"/>
                  </a:ext>
                </a:extLst>
              </a:tr>
              <a:tr h="378201">
                <a:tc>
                  <a:txBody>
                    <a:bodyPr/>
                    <a:lstStyle/>
                    <a:p>
                      <a:pPr algn="ctr"/>
                      <a:r>
                        <a:rPr lang="en-US" sz="1400" b="0" dirty="0">
                          <a:solidFill>
                            <a:srgbClr val="FF0000"/>
                          </a:solidFill>
                          <a:latin typeface="Times New Roman" panose="02020603050405020304" pitchFamily="18" charset="0"/>
                          <a:cs typeface="Times New Roman" panose="02020603050405020304" pitchFamily="18" charset="0"/>
                        </a:rPr>
                        <a:t>EF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087882"/>
                  </a:ext>
                </a:extLst>
              </a:tr>
            </a:tbl>
          </a:graphicData>
        </a:graphic>
      </p:graphicFrame>
    </p:spTree>
    <p:extLst>
      <p:ext uri="{BB962C8B-B14F-4D97-AF65-F5344CB8AC3E}">
        <p14:creationId xmlns:p14="http://schemas.microsoft.com/office/powerpoint/2010/main" val="1809865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444FFB25-873D-4562-B0F0-D588E6291FE9}"/>
              </a:ext>
            </a:extLst>
          </p:cNvPr>
          <p:cNvSpPr txBox="1"/>
          <p:nvPr/>
        </p:nvSpPr>
        <p:spPr>
          <a:xfrm>
            <a:off x="8416886" y="418641"/>
            <a:ext cx="3775113" cy="1323439"/>
          </a:xfrm>
          <a:prstGeom prst="rect">
            <a:avLst/>
          </a:prstGeom>
          <a:noFill/>
        </p:spPr>
        <p:txBody>
          <a:bodyPr wrap="square" rtlCol="0">
            <a:spAutoFit/>
          </a:bodyPr>
          <a:lstStyle/>
          <a:p>
            <a:r>
              <a:rPr lang="en-US" sz="2000" dirty="0">
                <a:solidFill>
                  <a:srgbClr val="FF0000"/>
                </a:solidFill>
              </a:rPr>
              <a:t>Draw in the “starting point temperature for the ice, </a:t>
            </a:r>
            <a:br>
              <a:rPr lang="en-US" sz="2000" dirty="0">
                <a:solidFill>
                  <a:srgbClr val="FF0000"/>
                </a:solidFill>
              </a:rPr>
            </a:br>
            <a:r>
              <a:rPr lang="en-US" sz="2000" dirty="0">
                <a:solidFill>
                  <a:srgbClr val="FF0000"/>
                </a:solidFill>
              </a:rPr>
              <a:t>higher than zero Kelvin,</a:t>
            </a:r>
            <a:br>
              <a:rPr lang="en-US" sz="2000" dirty="0">
                <a:solidFill>
                  <a:srgbClr val="FF0000"/>
                </a:solidFill>
              </a:rPr>
            </a:br>
            <a:r>
              <a:rPr lang="en-US" sz="2000" dirty="0">
                <a:solidFill>
                  <a:srgbClr val="FF0000"/>
                </a:solidFill>
              </a:rPr>
              <a:t>but very cold.  Mark it “A”</a:t>
            </a:r>
          </a:p>
        </p:txBody>
      </p: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6B5E357-12B3-4174-A64C-B02CD6540830}"/>
              </a:ext>
            </a:extLst>
          </p:cNvPr>
          <p:cNvSpPr txBox="1"/>
          <p:nvPr/>
        </p:nvSpPr>
        <p:spPr>
          <a:xfrm>
            <a:off x="1640626" y="4838119"/>
            <a:ext cx="727112" cy="369332"/>
          </a:xfrm>
          <a:prstGeom prst="rect">
            <a:avLst/>
          </a:prstGeom>
          <a:noFill/>
        </p:spPr>
        <p:txBody>
          <a:bodyPr wrap="square" rtlCol="0">
            <a:spAutoFit/>
          </a:bodyPr>
          <a:lstStyle/>
          <a:p>
            <a:pPr algn="ctr"/>
            <a:r>
              <a:rPr lang="en-US" dirty="0">
                <a:solidFill>
                  <a:srgbClr val="FF0000"/>
                </a:solidFill>
              </a:rPr>
              <a:t>A</a:t>
            </a:r>
          </a:p>
        </p:txBody>
      </p:sp>
    </p:spTree>
    <p:extLst>
      <p:ext uri="{BB962C8B-B14F-4D97-AF65-F5344CB8AC3E}">
        <p14:creationId xmlns:p14="http://schemas.microsoft.com/office/powerpoint/2010/main" val="53606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444FFB25-873D-4562-B0F0-D588E6291FE9}"/>
              </a:ext>
            </a:extLst>
          </p:cNvPr>
          <p:cNvSpPr txBox="1"/>
          <p:nvPr/>
        </p:nvSpPr>
        <p:spPr>
          <a:xfrm>
            <a:off x="8416886" y="418641"/>
            <a:ext cx="3775113" cy="4093428"/>
          </a:xfrm>
          <a:prstGeom prst="rect">
            <a:avLst/>
          </a:prstGeom>
          <a:noFill/>
        </p:spPr>
        <p:txBody>
          <a:bodyPr wrap="square" rtlCol="0">
            <a:spAutoFit/>
          </a:bodyPr>
          <a:lstStyle/>
          <a:p>
            <a:r>
              <a:rPr lang="en-US" sz="2000" dirty="0">
                <a:solidFill>
                  <a:srgbClr val="FF0000"/>
                </a:solidFill>
              </a:rPr>
              <a:t>Imagine really, really cold ice, like at point “A”.  If you add heat energy, it will get warmer.  That’s weird, cold ice and warm ice, but ice can be different temps too, just like metals.  Cold frying pan, hot frying pan.  As we add heat the temperature of the ice rises, until we get to that “SPECIAL” temperature for water, the MELTING POINT.  </a:t>
            </a:r>
          </a:p>
          <a:p>
            <a:br>
              <a:rPr lang="en-US" sz="2000" dirty="0">
                <a:solidFill>
                  <a:srgbClr val="FF0000"/>
                </a:solidFill>
              </a:rPr>
            </a:br>
            <a:r>
              <a:rPr lang="en-US" sz="2000" dirty="0">
                <a:solidFill>
                  <a:srgbClr val="FF0000"/>
                </a:solidFill>
              </a:rPr>
              <a:t>Draw the line segment AB.  </a:t>
            </a:r>
          </a:p>
        </p:txBody>
      </p: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solidFill>
                  <a:srgbClr val="FF0000"/>
                </a:solidFill>
              </a:rPr>
              <a:t>B</a:t>
            </a:r>
          </a:p>
        </p:txBody>
      </p:sp>
    </p:spTree>
    <p:extLst>
      <p:ext uri="{BB962C8B-B14F-4D97-AF65-F5344CB8AC3E}">
        <p14:creationId xmlns:p14="http://schemas.microsoft.com/office/powerpoint/2010/main" val="1415310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31E3A69-AF9F-4D59-9B0A-A1D4FDA23B5D}"/>
              </a:ext>
            </a:extLst>
          </p:cNvPr>
          <p:cNvCxnSpPr/>
          <p:nvPr/>
        </p:nvCxnSpPr>
        <p:spPr>
          <a:xfrm>
            <a:off x="2236424" y="793214"/>
            <a:ext cx="0" cy="4781321"/>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cxnSp>
        <p:nvCxnSpPr>
          <p:cNvPr id="4" name="Straight Connector 3">
            <a:extLst>
              <a:ext uri="{FF2B5EF4-FFF2-40B4-BE49-F238E27FC236}">
                <a16:creationId xmlns:a16="http://schemas.microsoft.com/office/drawing/2014/main" id="{CC989E74-D7B5-417A-A029-A7E71F0BEFD6}"/>
              </a:ext>
            </a:extLst>
          </p:cNvPr>
          <p:cNvCxnSpPr>
            <a:cxnSpLocks/>
          </p:cNvCxnSpPr>
          <p:nvPr/>
        </p:nvCxnSpPr>
        <p:spPr>
          <a:xfrm flipH="1">
            <a:off x="2236425" y="5574535"/>
            <a:ext cx="9298235"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0B208DA-5973-4BEE-83B2-2B9323EE780D}"/>
              </a:ext>
            </a:extLst>
          </p:cNvPr>
          <p:cNvSpPr txBox="1"/>
          <p:nvPr/>
        </p:nvSpPr>
        <p:spPr>
          <a:xfrm>
            <a:off x="176272" y="2247441"/>
            <a:ext cx="1432188" cy="646331"/>
          </a:xfrm>
          <a:prstGeom prst="rect">
            <a:avLst/>
          </a:prstGeom>
          <a:noFill/>
        </p:spPr>
        <p:txBody>
          <a:bodyPr wrap="square" rtlCol="0">
            <a:spAutoFit/>
          </a:bodyPr>
          <a:lstStyle/>
          <a:p>
            <a:pPr algn="ctr"/>
            <a:r>
              <a:rPr lang="en-US" dirty="0">
                <a:solidFill>
                  <a:schemeClr val="tx1">
                    <a:lumMod val="95000"/>
                    <a:lumOff val="5000"/>
                  </a:schemeClr>
                </a:solidFill>
              </a:rPr>
              <a:t>Temperature in Kelvin</a:t>
            </a:r>
          </a:p>
        </p:txBody>
      </p:sp>
      <p:sp>
        <p:nvSpPr>
          <p:cNvPr id="8" name="TextBox 7">
            <a:extLst>
              <a:ext uri="{FF2B5EF4-FFF2-40B4-BE49-F238E27FC236}">
                <a16:creationId xmlns:a16="http://schemas.microsoft.com/office/drawing/2014/main" id="{243F604F-84AB-477D-9CE2-30EC3C689081}"/>
              </a:ext>
            </a:extLst>
          </p:cNvPr>
          <p:cNvSpPr txBox="1"/>
          <p:nvPr/>
        </p:nvSpPr>
        <p:spPr>
          <a:xfrm>
            <a:off x="4999824" y="5870155"/>
            <a:ext cx="3967906" cy="369332"/>
          </a:xfrm>
          <a:prstGeom prst="rect">
            <a:avLst/>
          </a:prstGeom>
          <a:noFill/>
        </p:spPr>
        <p:txBody>
          <a:bodyPr wrap="square" rtlCol="0">
            <a:spAutoFit/>
          </a:bodyPr>
          <a:lstStyle/>
          <a:p>
            <a:pPr algn="ctr"/>
            <a:r>
              <a:rPr lang="en-US" dirty="0">
                <a:solidFill>
                  <a:schemeClr val="tx1">
                    <a:lumMod val="95000"/>
                    <a:lumOff val="5000"/>
                  </a:schemeClr>
                </a:solidFill>
              </a:rPr>
              <a:t>Heat energy added constantly, over time</a:t>
            </a:r>
          </a:p>
        </p:txBody>
      </p:sp>
      <p:sp>
        <p:nvSpPr>
          <p:cNvPr id="9" name="TextBox 8">
            <a:extLst>
              <a:ext uri="{FF2B5EF4-FFF2-40B4-BE49-F238E27FC236}">
                <a16:creationId xmlns:a16="http://schemas.microsoft.com/office/drawing/2014/main" id="{B9E37800-689F-4242-9913-23DC592F4A3B}"/>
              </a:ext>
            </a:extLst>
          </p:cNvPr>
          <p:cNvSpPr txBox="1"/>
          <p:nvPr/>
        </p:nvSpPr>
        <p:spPr>
          <a:xfrm>
            <a:off x="2963537" y="914132"/>
            <a:ext cx="2291510" cy="369332"/>
          </a:xfrm>
          <a:prstGeom prst="rect">
            <a:avLst/>
          </a:prstGeom>
          <a:noFill/>
        </p:spPr>
        <p:txBody>
          <a:bodyPr wrap="square" rtlCol="0">
            <a:spAutoFit/>
          </a:bodyPr>
          <a:lstStyle/>
          <a:p>
            <a:pPr algn="ctr"/>
            <a:r>
              <a:rPr lang="en-US" dirty="0">
                <a:solidFill>
                  <a:schemeClr val="tx1">
                    <a:lumMod val="95000"/>
                    <a:lumOff val="5000"/>
                  </a:schemeClr>
                </a:solidFill>
              </a:rPr>
              <a:t>Heating Curve for H</a:t>
            </a:r>
            <a:r>
              <a:rPr lang="en-US" baseline="-25000" dirty="0">
                <a:solidFill>
                  <a:schemeClr val="tx1">
                    <a:lumMod val="95000"/>
                    <a:lumOff val="5000"/>
                  </a:schemeClr>
                </a:solidFill>
              </a:rPr>
              <a:t>2</a:t>
            </a:r>
            <a:r>
              <a:rPr lang="en-US" dirty="0">
                <a:solidFill>
                  <a:schemeClr val="tx1">
                    <a:lumMod val="95000"/>
                    <a:lumOff val="5000"/>
                  </a:schemeClr>
                </a:solidFill>
              </a:rPr>
              <a:t>O</a:t>
            </a:r>
          </a:p>
        </p:txBody>
      </p:sp>
      <p:cxnSp>
        <p:nvCxnSpPr>
          <p:cNvPr id="5" name="Straight Connector 4">
            <a:extLst>
              <a:ext uri="{FF2B5EF4-FFF2-40B4-BE49-F238E27FC236}">
                <a16:creationId xmlns:a16="http://schemas.microsoft.com/office/drawing/2014/main" id="{85B0FE04-4B7F-4880-A680-0E914FCAE4B1}"/>
              </a:ext>
            </a:extLst>
          </p:cNvPr>
          <p:cNvCxnSpPr/>
          <p:nvPr/>
        </p:nvCxnSpPr>
        <p:spPr>
          <a:xfrm>
            <a:off x="1905918" y="4307595"/>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0A15744-0437-4470-AA92-A8DA00B6F9C9}"/>
              </a:ext>
            </a:extLst>
          </p:cNvPr>
          <p:cNvCxnSpPr/>
          <p:nvPr/>
        </p:nvCxnSpPr>
        <p:spPr>
          <a:xfrm>
            <a:off x="1905918" y="1959166"/>
            <a:ext cx="33050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D8E5B4B-7CDE-430E-B5E6-0E12059AEF52}"/>
              </a:ext>
            </a:extLst>
          </p:cNvPr>
          <p:cNvCxnSpPr/>
          <p:nvPr/>
        </p:nvCxnSpPr>
        <p:spPr>
          <a:xfrm>
            <a:off x="1905918" y="5574535"/>
            <a:ext cx="330506" cy="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910C2BB7-ED93-4235-99C5-D5E1BDD75A83}"/>
              </a:ext>
            </a:extLst>
          </p:cNvPr>
          <p:cNvCxnSpPr>
            <a:cxnSpLocks/>
          </p:cNvCxnSpPr>
          <p:nvPr/>
        </p:nvCxnSpPr>
        <p:spPr>
          <a:xfrm flipV="1">
            <a:off x="2245605" y="5574535"/>
            <a:ext cx="0" cy="376410"/>
          </a:xfrm>
          <a:prstGeom prst="line">
            <a:avLst/>
          </a:prstGeom>
          <a:ln>
            <a:solidFill>
              <a:schemeClr val="tx1">
                <a:lumMod val="95000"/>
                <a:lumOff val="5000"/>
              </a:schemeClr>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444FFB25-873D-4562-B0F0-D588E6291FE9}"/>
              </a:ext>
            </a:extLst>
          </p:cNvPr>
          <p:cNvSpPr txBox="1"/>
          <p:nvPr/>
        </p:nvSpPr>
        <p:spPr>
          <a:xfrm>
            <a:off x="8416886" y="418641"/>
            <a:ext cx="3775113" cy="3785652"/>
          </a:xfrm>
          <a:prstGeom prst="rect">
            <a:avLst/>
          </a:prstGeom>
          <a:noFill/>
        </p:spPr>
        <p:txBody>
          <a:bodyPr wrap="square" rtlCol="0">
            <a:spAutoFit/>
          </a:bodyPr>
          <a:lstStyle/>
          <a:p>
            <a:r>
              <a:rPr lang="en-US" sz="2000" dirty="0">
                <a:solidFill>
                  <a:srgbClr val="FF0000"/>
                </a:solidFill>
              </a:rPr>
              <a:t>It gets weird at point B.  Here we are still ADDING HEAT ENERGY at a constant rate, but the temperature does not increase.  </a:t>
            </a:r>
          </a:p>
          <a:p>
            <a:endParaRPr lang="en-US" sz="2000" dirty="0">
              <a:solidFill>
                <a:srgbClr val="FF0000"/>
              </a:solidFill>
            </a:endParaRPr>
          </a:p>
          <a:p>
            <a:r>
              <a:rPr lang="en-US" sz="2000" dirty="0">
                <a:solidFill>
                  <a:srgbClr val="FF0000"/>
                </a:solidFill>
              </a:rPr>
              <a:t>All of the energy goes into the solid ice to MELT IT. </a:t>
            </a:r>
          </a:p>
          <a:p>
            <a:endParaRPr lang="en-US" sz="2000" dirty="0">
              <a:solidFill>
                <a:srgbClr val="FF0000"/>
              </a:solidFill>
            </a:endParaRPr>
          </a:p>
          <a:p>
            <a:r>
              <a:rPr lang="en-US" sz="2000" dirty="0">
                <a:solidFill>
                  <a:srgbClr val="FF0000"/>
                </a:solidFill>
              </a:rPr>
              <a:t>During a phase change, temperature remains constant.  </a:t>
            </a:r>
          </a:p>
          <a:p>
            <a:endParaRPr lang="en-US" sz="2000" dirty="0">
              <a:solidFill>
                <a:srgbClr val="FF0000"/>
              </a:solidFill>
            </a:endParaRPr>
          </a:p>
          <a:p>
            <a:r>
              <a:rPr lang="en-US" sz="2000" dirty="0">
                <a:solidFill>
                  <a:srgbClr val="0000FF"/>
                </a:solidFill>
              </a:rPr>
              <a:t>Draw BC now.  </a:t>
            </a:r>
          </a:p>
        </p:txBody>
      </p:sp>
      <p:sp>
        <p:nvSpPr>
          <p:cNvPr id="14" name="TextBox 13">
            <a:extLst>
              <a:ext uri="{FF2B5EF4-FFF2-40B4-BE49-F238E27FC236}">
                <a16:creationId xmlns:a16="http://schemas.microsoft.com/office/drawing/2014/main" id="{F0F65C48-2125-4C7C-B51B-7F2AD518454D}"/>
              </a:ext>
            </a:extLst>
          </p:cNvPr>
          <p:cNvSpPr txBox="1"/>
          <p:nvPr/>
        </p:nvSpPr>
        <p:spPr>
          <a:xfrm>
            <a:off x="1178805" y="1742079"/>
            <a:ext cx="727112" cy="369332"/>
          </a:xfrm>
          <a:prstGeom prst="rect">
            <a:avLst/>
          </a:prstGeom>
          <a:noFill/>
        </p:spPr>
        <p:txBody>
          <a:bodyPr wrap="square" rtlCol="0">
            <a:spAutoFit/>
          </a:bodyPr>
          <a:lstStyle/>
          <a:p>
            <a:r>
              <a:rPr lang="en-US" dirty="0"/>
              <a:t>373 K</a:t>
            </a:r>
          </a:p>
        </p:txBody>
      </p:sp>
      <p:sp>
        <p:nvSpPr>
          <p:cNvPr id="15" name="TextBox 14">
            <a:extLst>
              <a:ext uri="{FF2B5EF4-FFF2-40B4-BE49-F238E27FC236}">
                <a16:creationId xmlns:a16="http://schemas.microsoft.com/office/drawing/2014/main" id="{280975E9-7BC9-4531-B657-77568717A9FD}"/>
              </a:ext>
            </a:extLst>
          </p:cNvPr>
          <p:cNvSpPr txBox="1"/>
          <p:nvPr/>
        </p:nvSpPr>
        <p:spPr>
          <a:xfrm>
            <a:off x="1195330" y="4122929"/>
            <a:ext cx="727112" cy="369332"/>
          </a:xfrm>
          <a:prstGeom prst="rect">
            <a:avLst/>
          </a:prstGeom>
          <a:noFill/>
        </p:spPr>
        <p:txBody>
          <a:bodyPr wrap="square" rtlCol="0">
            <a:spAutoFit/>
          </a:bodyPr>
          <a:lstStyle/>
          <a:p>
            <a:r>
              <a:rPr lang="en-US" dirty="0"/>
              <a:t>273 K</a:t>
            </a:r>
          </a:p>
        </p:txBody>
      </p:sp>
      <p:sp>
        <p:nvSpPr>
          <p:cNvPr id="17" name="TextBox 16">
            <a:extLst>
              <a:ext uri="{FF2B5EF4-FFF2-40B4-BE49-F238E27FC236}">
                <a16:creationId xmlns:a16="http://schemas.microsoft.com/office/drawing/2014/main" id="{F7C88217-9603-43CC-80A6-04068D2A26C9}"/>
              </a:ext>
            </a:extLst>
          </p:cNvPr>
          <p:cNvSpPr txBox="1"/>
          <p:nvPr/>
        </p:nvSpPr>
        <p:spPr>
          <a:xfrm>
            <a:off x="1977526" y="5950945"/>
            <a:ext cx="567370" cy="369332"/>
          </a:xfrm>
          <a:prstGeom prst="rect">
            <a:avLst/>
          </a:prstGeom>
          <a:noFill/>
        </p:spPr>
        <p:txBody>
          <a:bodyPr wrap="square" rtlCol="0">
            <a:spAutoFit/>
          </a:bodyPr>
          <a:lstStyle/>
          <a:p>
            <a:pPr algn="ctr"/>
            <a:r>
              <a:rPr lang="en-US" dirty="0"/>
              <a:t>0  </a:t>
            </a:r>
          </a:p>
        </p:txBody>
      </p:sp>
      <p:sp>
        <p:nvSpPr>
          <p:cNvPr id="18" name="TextBox 17">
            <a:extLst>
              <a:ext uri="{FF2B5EF4-FFF2-40B4-BE49-F238E27FC236}">
                <a16:creationId xmlns:a16="http://schemas.microsoft.com/office/drawing/2014/main" id="{7D687830-7274-4D7B-ACAC-058B2AE41B7E}"/>
              </a:ext>
            </a:extLst>
          </p:cNvPr>
          <p:cNvSpPr txBox="1"/>
          <p:nvPr/>
        </p:nvSpPr>
        <p:spPr>
          <a:xfrm>
            <a:off x="1344059" y="5393408"/>
            <a:ext cx="727112" cy="369332"/>
          </a:xfrm>
          <a:prstGeom prst="rect">
            <a:avLst/>
          </a:prstGeom>
          <a:noFill/>
        </p:spPr>
        <p:txBody>
          <a:bodyPr wrap="square" rtlCol="0">
            <a:spAutoFit/>
          </a:bodyPr>
          <a:lstStyle/>
          <a:p>
            <a:pPr algn="ctr"/>
            <a:r>
              <a:rPr lang="en-US" dirty="0"/>
              <a:t>0 K</a:t>
            </a:r>
          </a:p>
        </p:txBody>
      </p:sp>
      <p:sp>
        <p:nvSpPr>
          <p:cNvPr id="2" name="Oval 1">
            <a:extLst>
              <a:ext uri="{FF2B5EF4-FFF2-40B4-BE49-F238E27FC236}">
                <a16:creationId xmlns:a16="http://schemas.microsoft.com/office/drawing/2014/main" id="{4088C66E-497A-4F7D-8BF4-5148DEDAC2AA}"/>
              </a:ext>
            </a:extLst>
          </p:cNvPr>
          <p:cNvSpPr/>
          <p:nvPr/>
        </p:nvSpPr>
        <p:spPr>
          <a:xfrm>
            <a:off x="2153797" y="4934380"/>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1D61C10-D82D-4731-BA58-A1DE1FB88511}"/>
              </a:ext>
            </a:extLst>
          </p:cNvPr>
          <p:cNvCxnSpPr>
            <a:cxnSpLocks/>
          </p:cNvCxnSpPr>
          <p:nvPr/>
        </p:nvCxnSpPr>
        <p:spPr>
          <a:xfrm flipV="1">
            <a:off x="2245605" y="4307596"/>
            <a:ext cx="717932" cy="693029"/>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sp>
        <p:nvSpPr>
          <p:cNvPr id="22" name="Oval 21">
            <a:extLst>
              <a:ext uri="{FF2B5EF4-FFF2-40B4-BE49-F238E27FC236}">
                <a16:creationId xmlns:a16="http://schemas.microsoft.com/office/drawing/2014/main" id="{FEA9BDE1-D5E6-4E3C-8F51-CE8958FC054E}"/>
              </a:ext>
            </a:extLst>
          </p:cNvPr>
          <p:cNvSpPr/>
          <p:nvPr/>
        </p:nvSpPr>
        <p:spPr>
          <a:xfrm>
            <a:off x="2890090" y="4228038"/>
            <a:ext cx="165253" cy="1591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93F03819-46FF-4A18-B132-05FACDF2CBA3}"/>
              </a:ext>
            </a:extLst>
          </p:cNvPr>
          <p:cNvSpPr txBox="1"/>
          <p:nvPr/>
        </p:nvSpPr>
        <p:spPr>
          <a:xfrm>
            <a:off x="1640626" y="4838119"/>
            <a:ext cx="727112" cy="369332"/>
          </a:xfrm>
          <a:prstGeom prst="rect">
            <a:avLst/>
          </a:prstGeom>
          <a:noFill/>
        </p:spPr>
        <p:txBody>
          <a:bodyPr wrap="square" rtlCol="0">
            <a:spAutoFit/>
          </a:bodyPr>
          <a:lstStyle/>
          <a:p>
            <a:pPr algn="ctr"/>
            <a:r>
              <a:rPr lang="en-US" dirty="0"/>
              <a:t>A</a:t>
            </a:r>
          </a:p>
        </p:txBody>
      </p:sp>
      <p:sp>
        <p:nvSpPr>
          <p:cNvPr id="24" name="TextBox 23">
            <a:extLst>
              <a:ext uri="{FF2B5EF4-FFF2-40B4-BE49-F238E27FC236}">
                <a16:creationId xmlns:a16="http://schemas.microsoft.com/office/drawing/2014/main" id="{EC98D4B8-A5C7-4762-8178-4772085B11F5}"/>
              </a:ext>
            </a:extLst>
          </p:cNvPr>
          <p:cNvSpPr txBox="1"/>
          <p:nvPr/>
        </p:nvSpPr>
        <p:spPr>
          <a:xfrm>
            <a:off x="2604571" y="3827311"/>
            <a:ext cx="727112" cy="369332"/>
          </a:xfrm>
          <a:prstGeom prst="rect">
            <a:avLst/>
          </a:prstGeom>
          <a:noFill/>
        </p:spPr>
        <p:txBody>
          <a:bodyPr wrap="square" rtlCol="0">
            <a:spAutoFit/>
          </a:bodyPr>
          <a:lstStyle/>
          <a:p>
            <a:pPr algn="ctr"/>
            <a:r>
              <a:rPr lang="en-US" dirty="0"/>
              <a:t>B</a:t>
            </a:r>
          </a:p>
        </p:txBody>
      </p:sp>
      <p:sp>
        <p:nvSpPr>
          <p:cNvPr id="21" name="Oval 20">
            <a:extLst>
              <a:ext uri="{FF2B5EF4-FFF2-40B4-BE49-F238E27FC236}">
                <a16:creationId xmlns:a16="http://schemas.microsoft.com/office/drawing/2014/main" id="{F9803627-002A-48F3-BC39-4F6A4A00FB5B}"/>
              </a:ext>
            </a:extLst>
          </p:cNvPr>
          <p:cNvSpPr/>
          <p:nvPr/>
        </p:nvSpPr>
        <p:spPr>
          <a:xfrm>
            <a:off x="10666163" y="5976497"/>
            <a:ext cx="165253" cy="1591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0919E74-6BAC-4E0A-AA08-C6688F70B2C8}"/>
              </a:ext>
            </a:extLst>
          </p:cNvPr>
          <p:cNvCxnSpPr>
            <a:cxnSpLocks/>
          </p:cNvCxnSpPr>
          <p:nvPr/>
        </p:nvCxnSpPr>
        <p:spPr>
          <a:xfrm flipV="1">
            <a:off x="3001632" y="4307595"/>
            <a:ext cx="994272" cy="1"/>
          </a:xfrm>
          <a:prstGeom prst="line">
            <a:avLst/>
          </a:prstGeom>
          <a:ln w="38100">
            <a:solidFill>
              <a:srgbClr val="0000FF"/>
            </a:solidFill>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85DB9945-1F41-4EEA-B1DF-69F4C694150E}"/>
              </a:ext>
            </a:extLst>
          </p:cNvPr>
          <p:cNvSpPr/>
          <p:nvPr/>
        </p:nvSpPr>
        <p:spPr>
          <a:xfrm>
            <a:off x="3913277" y="4228038"/>
            <a:ext cx="165253" cy="159114"/>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ADAC8FD4-A2CD-4DB2-A8B4-CD57955DF5D5}"/>
              </a:ext>
            </a:extLst>
          </p:cNvPr>
          <p:cNvSpPr txBox="1"/>
          <p:nvPr/>
        </p:nvSpPr>
        <p:spPr>
          <a:xfrm>
            <a:off x="3632347" y="4403466"/>
            <a:ext cx="727112" cy="369332"/>
          </a:xfrm>
          <a:prstGeom prst="rect">
            <a:avLst/>
          </a:prstGeom>
          <a:noFill/>
        </p:spPr>
        <p:txBody>
          <a:bodyPr wrap="square" rtlCol="0">
            <a:spAutoFit/>
          </a:bodyPr>
          <a:lstStyle/>
          <a:p>
            <a:pPr algn="ctr"/>
            <a:r>
              <a:rPr lang="en-US" dirty="0">
                <a:solidFill>
                  <a:srgbClr val="0000FF"/>
                </a:solidFill>
              </a:rPr>
              <a:t>C</a:t>
            </a:r>
          </a:p>
        </p:txBody>
      </p:sp>
    </p:spTree>
    <p:extLst>
      <p:ext uri="{BB962C8B-B14F-4D97-AF65-F5344CB8AC3E}">
        <p14:creationId xmlns:p14="http://schemas.microsoft.com/office/powerpoint/2010/main" val="303486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7131</TotalTime>
  <Words>4416</Words>
  <Application>Microsoft Office PowerPoint</Application>
  <PresentationFormat>Widescreen</PresentationFormat>
  <Paragraphs>1372</Paragraphs>
  <Slides>49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Calibri Light</vt:lpstr>
      <vt:lpstr>Cambria Math</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Charlie</cp:lastModifiedBy>
  <cp:revision>333</cp:revision>
  <dcterms:created xsi:type="dcterms:W3CDTF">2018-12-10T13:09:54Z</dcterms:created>
  <dcterms:modified xsi:type="dcterms:W3CDTF">2021-12-19T15:33:26Z</dcterms:modified>
</cp:coreProperties>
</file>